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72" r:id="rId1"/>
  </p:sldMasterIdLst>
  <p:notesMasterIdLst>
    <p:notesMasterId r:id="rId53"/>
  </p:notesMasterIdLst>
  <p:sldIdLst>
    <p:sldId id="256" r:id="rId2"/>
    <p:sldId id="333" r:id="rId3"/>
    <p:sldId id="311" r:id="rId4"/>
    <p:sldId id="312" r:id="rId5"/>
    <p:sldId id="334" r:id="rId6"/>
    <p:sldId id="313" r:id="rId7"/>
    <p:sldId id="317" r:id="rId8"/>
    <p:sldId id="318" r:id="rId9"/>
    <p:sldId id="319" r:id="rId10"/>
    <p:sldId id="320" r:id="rId11"/>
    <p:sldId id="323" r:id="rId12"/>
    <p:sldId id="322" r:id="rId13"/>
    <p:sldId id="324" r:id="rId14"/>
    <p:sldId id="326" r:id="rId15"/>
    <p:sldId id="325" r:id="rId16"/>
    <p:sldId id="332" r:id="rId17"/>
    <p:sldId id="335" r:id="rId18"/>
    <p:sldId id="271" r:id="rId19"/>
    <p:sldId id="272" r:id="rId20"/>
    <p:sldId id="310" r:id="rId21"/>
    <p:sldId id="274" r:id="rId22"/>
    <p:sldId id="338" r:id="rId23"/>
    <p:sldId id="276" r:id="rId24"/>
    <p:sldId id="258" r:id="rId25"/>
    <p:sldId id="277" r:id="rId26"/>
    <p:sldId id="337" r:id="rId27"/>
    <p:sldId id="279" r:id="rId28"/>
    <p:sldId id="280" r:id="rId29"/>
    <p:sldId id="296" r:id="rId30"/>
    <p:sldId id="281" r:id="rId31"/>
    <p:sldId id="297" r:id="rId32"/>
    <p:sldId id="282" r:id="rId33"/>
    <p:sldId id="298" r:id="rId34"/>
    <p:sldId id="283" r:id="rId35"/>
    <p:sldId id="300" r:id="rId36"/>
    <p:sldId id="284" r:id="rId37"/>
    <p:sldId id="285" r:id="rId38"/>
    <p:sldId id="286" r:id="rId39"/>
    <p:sldId id="287" r:id="rId40"/>
    <p:sldId id="288" r:id="rId41"/>
    <p:sldId id="289" r:id="rId42"/>
    <p:sldId id="290" r:id="rId43"/>
    <p:sldId id="291" r:id="rId44"/>
    <p:sldId id="299" r:id="rId45"/>
    <p:sldId id="331" r:id="rId46"/>
    <p:sldId id="292" r:id="rId47"/>
    <p:sldId id="293" r:id="rId48"/>
    <p:sldId id="336" r:id="rId49"/>
    <p:sldId id="307" r:id="rId50"/>
    <p:sldId id="308" r:id="rId51"/>
    <p:sldId id="294" r:id="rId52"/>
  </p:sldIdLst>
  <p:sldSz cx="9144000" cy="5143500" type="screen16x9"/>
  <p:notesSz cx="6858000" cy="9144000"/>
  <p:defaultTextStyle>
    <a:defPPr>
      <a:defRPr lang="en-US"/>
    </a:defPPr>
    <a:lvl1pPr algn="l" defTabSz="309563" rtl="0" fontAlgn="base">
      <a:spcBef>
        <a:spcPct val="0"/>
      </a:spcBef>
      <a:spcAft>
        <a:spcPct val="0"/>
      </a:spcAft>
      <a:defRPr sz="1900" kern="1200">
        <a:solidFill>
          <a:srgbClr val="000000"/>
        </a:solidFill>
        <a:latin typeface="Helvetica Light"/>
        <a:ea typeface="MS PGothic" pitchFamily="34" charset="-128"/>
        <a:cs typeface="+mn-cs"/>
        <a:sym typeface="Helvetica Light"/>
      </a:defRPr>
    </a:lvl1pPr>
    <a:lvl2pPr marL="85725" indent="371475" algn="l" defTabSz="309563" rtl="0" fontAlgn="base">
      <a:spcBef>
        <a:spcPct val="0"/>
      </a:spcBef>
      <a:spcAft>
        <a:spcPct val="0"/>
      </a:spcAft>
      <a:defRPr sz="1900" kern="1200">
        <a:solidFill>
          <a:srgbClr val="000000"/>
        </a:solidFill>
        <a:latin typeface="Helvetica Light"/>
        <a:ea typeface="MS PGothic" pitchFamily="34" charset="-128"/>
        <a:cs typeface="+mn-cs"/>
        <a:sym typeface="Helvetica Light"/>
      </a:defRPr>
    </a:lvl2pPr>
    <a:lvl3pPr marL="171450" indent="742950" algn="l" defTabSz="309563" rtl="0" fontAlgn="base">
      <a:spcBef>
        <a:spcPct val="0"/>
      </a:spcBef>
      <a:spcAft>
        <a:spcPct val="0"/>
      </a:spcAft>
      <a:defRPr sz="1900" kern="1200">
        <a:solidFill>
          <a:srgbClr val="000000"/>
        </a:solidFill>
        <a:latin typeface="Helvetica Light"/>
        <a:ea typeface="MS PGothic" pitchFamily="34" charset="-128"/>
        <a:cs typeface="+mn-cs"/>
        <a:sym typeface="Helvetica Light"/>
      </a:defRPr>
    </a:lvl3pPr>
    <a:lvl4pPr marL="257175" indent="1114425" algn="l" defTabSz="309563" rtl="0" fontAlgn="base">
      <a:spcBef>
        <a:spcPct val="0"/>
      </a:spcBef>
      <a:spcAft>
        <a:spcPct val="0"/>
      </a:spcAft>
      <a:defRPr sz="1900" kern="1200">
        <a:solidFill>
          <a:srgbClr val="000000"/>
        </a:solidFill>
        <a:latin typeface="Helvetica Light"/>
        <a:ea typeface="MS PGothic" pitchFamily="34" charset="-128"/>
        <a:cs typeface="+mn-cs"/>
        <a:sym typeface="Helvetica Light"/>
      </a:defRPr>
    </a:lvl4pPr>
    <a:lvl5pPr marL="342900" indent="1485900" algn="l" defTabSz="309563" rtl="0" fontAlgn="base">
      <a:spcBef>
        <a:spcPct val="0"/>
      </a:spcBef>
      <a:spcAft>
        <a:spcPct val="0"/>
      </a:spcAft>
      <a:defRPr sz="1900" kern="1200">
        <a:solidFill>
          <a:srgbClr val="000000"/>
        </a:solidFill>
        <a:latin typeface="Helvetica Light"/>
        <a:ea typeface="MS PGothic" pitchFamily="34" charset="-128"/>
        <a:cs typeface="+mn-cs"/>
        <a:sym typeface="Helvetica Light"/>
      </a:defRPr>
    </a:lvl5pPr>
    <a:lvl6pPr marL="2286000" algn="l" defTabSz="914400" rtl="0" eaLnBrk="1" latinLnBrk="0" hangingPunct="1">
      <a:defRPr sz="1900" kern="1200">
        <a:solidFill>
          <a:srgbClr val="000000"/>
        </a:solidFill>
        <a:latin typeface="Helvetica Light"/>
        <a:ea typeface="MS PGothic" pitchFamily="34" charset="-128"/>
        <a:cs typeface="+mn-cs"/>
        <a:sym typeface="Helvetica Light"/>
      </a:defRPr>
    </a:lvl6pPr>
    <a:lvl7pPr marL="2743200" algn="l" defTabSz="914400" rtl="0" eaLnBrk="1" latinLnBrk="0" hangingPunct="1">
      <a:defRPr sz="1900" kern="1200">
        <a:solidFill>
          <a:srgbClr val="000000"/>
        </a:solidFill>
        <a:latin typeface="Helvetica Light"/>
        <a:ea typeface="MS PGothic" pitchFamily="34" charset="-128"/>
        <a:cs typeface="+mn-cs"/>
        <a:sym typeface="Helvetica Light"/>
      </a:defRPr>
    </a:lvl7pPr>
    <a:lvl8pPr marL="3200400" algn="l" defTabSz="914400" rtl="0" eaLnBrk="1" latinLnBrk="0" hangingPunct="1">
      <a:defRPr sz="1900" kern="1200">
        <a:solidFill>
          <a:srgbClr val="000000"/>
        </a:solidFill>
        <a:latin typeface="Helvetica Light"/>
        <a:ea typeface="MS PGothic" pitchFamily="34" charset="-128"/>
        <a:cs typeface="+mn-cs"/>
        <a:sym typeface="Helvetica Light"/>
      </a:defRPr>
    </a:lvl8pPr>
    <a:lvl9pPr marL="3657600" algn="l" defTabSz="914400" rtl="0" eaLnBrk="1" latinLnBrk="0" hangingPunct="1">
      <a:defRPr sz="1900" kern="1200">
        <a:solidFill>
          <a:srgbClr val="000000"/>
        </a:solidFill>
        <a:latin typeface="Helvetica Light"/>
        <a:ea typeface="MS PGothic" pitchFamily="34" charset="-128"/>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E4"/>
    <a:srgbClr val="FFBDFF"/>
    <a:srgbClr val="FFE9A3"/>
    <a:srgbClr val="99FF99"/>
    <a:srgbClr val="B2EDE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90" autoAdjust="0"/>
  </p:normalViewPr>
  <p:slideViewPr>
    <p:cSldViewPr>
      <p:cViewPr>
        <p:scale>
          <a:sx n="125" d="100"/>
          <a:sy n="125" d="100"/>
        </p:scale>
        <p:origin x="-480" y="-13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sym typeface="Avenir" charset="0"/>
              </a:rPr>
              <a:t>Click to edit Master text styles</a:t>
            </a:r>
          </a:p>
          <a:p>
            <a:pPr lvl="1"/>
            <a:r>
              <a:rPr lang="en-US" noProof="0" smtClean="0">
                <a:sym typeface="Avenir" charset="0"/>
              </a:rPr>
              <a:t>Second level</a:t>
            </a:r>
          </a:p>
          <a:p>
            <a:pPr lvl="2"/>
            <a:r>
              <a:rPr lang="en-US" noProof="0" smtClean="0">
                <a:sym typeface="Avenir" charset="0"/>
              </a:rPr>
              <a:t>Third level</a:t>
            </a:r>
          </a:p>
          <a:p>
            <a:pPr lvl="3"/>
            <a:r>
              <a:rPr lang="en-US" noProof="0" smtClean="0">
                <a:sym typeface="Avenir" charset="0"/>
              </a:rPr>
              <a:t>Fourth level</a:t>
            </a:r>
          </a:p>
          <a:p>
            <a:pPr lvl="4"/>
            <a:r>
              <a:rPr lang="en-US" noProof="0" smtClean="0">
                <a:sym typeface="Avenir" charset="0"/>
              </a:rPr>
              <a:t>Fifth level</a:t>
            </a:r>
          </a:p>
        </p:txBody>
      </p:sp>
    </p:spTree>
    <p:extLst>
      <p:ext uri="{BB962C8B-B14F-4D97-AF65-F5344CB8AC3E}">
        <p14:creationId xmlns:p14="http://schemas.microsoft.com/office/powerpoint/2010/main" val="2671109402"/>
      </p:ext>
    </p:extLst>
  </p:cSld>
  <p:clrMap bg1="lt1" tx1="dk1" bg2="lt2" tx2="dk2" accent1="accent1" accent2="accent2" accent3="accent3" accent4="accent4" accent5="accent5" accent6="accent6" hlink="hlink" folHlink="folHlink"/>
  <p:notesStyle>
    <a:lvl1pPr algn="l" defTabSz="171450" rtl="0" eaLnBrk="0" fontAlgn="base" hangingPunct="0">
      <a:lnSpc>
        <a:spcPct val="125000"/>
      </a:lnSpc>
      <a:spcBef>
        <a:spcPct val="0"/>
      </a:spcBef>
      <a:spcAft>
        <a:spcPct val="0"/>
      </a:spcAft>
      <a:defRPr sz="900" kern="1200">
        <a:solidFill>
          <a:srgbClr val="000000"/>
        </a:solidFill>
        <a:latin typeface="Avenir" charset="0"/>
        <a:ea typeface="MS PGothic" pitchFamily="34" charset="-128"/>
        <a:cs typeface="Avenir" charset="0"/>
        <a:sym typeface="Avenir"/>
      </a:defRPr>
    </a:lvl1pPr>
    <a:lvl2pPr marL="85725" algn="l" defTabSz="171450" rtl="0" eaLnBrk="0" fontAlgn="base" hangingPunct="0">
      <a:lnSpc>
        <a:spcPct val="125000"/>
      </a:lnSpc>
      <a:spcBef>
        <a:spcPct val="0"/>
      </a:spcBef>
      <a:spcAft>
        <a:spcPct val="0"/>
      </a:spcAft>
      <a:defRPr sz="900" kern="1200">
        <a:solidFill>
          <a:srgbClr val="000000"/>
        </a:solidFill>
        <a:latin typeface="Avenir" charset="0"/>
        <a:ea typeface="Avenir" charset="0"/>
        <a:cs typeface="Avenir" charset="0"/>
        <a:sym typeface="Avenir"/>
      </a:defRPr>
    </a:lvl2pPr>
    <a:lvl3pPr marL="171450" algn="l" defTabSz="171450" rtl="0" eaLnBrk="0" fontAlgn="base" hangingPunct="0">
      <a:lnSpc>
        <a:spcPct val="125000"/>
      </a:lnSpc>
      <a:spcBef>
        <a:spcPct val="0"/>
      </a:spcBef>
      <a:spcAft>
        <a:spcPct val="0"/>
      </a:spcAft>
      <a:defRPr sz="900" kern="1200">
        <a:solidFill>
          <a:srgbClr val="000000"/>
        </a:solidFill>
        <a:latin typeface="Avenir" charset="0"/>
        <a:ea typeface="Avenir" charset="0"/>
        <a:cs typeface="Avenir" charset="0"/>
        <a:sym typeface="Avenir"/>
      </a:defRPr>
    </a:lvl3pPr>
    <a:lvl4pPr marL="257175" algn="l" defTabSz="171450" rtl="0" eaLnBrk="0" fontAlgn="base" hangingPunct="0">
      <a:lnSpc>
        <a:spcPct val="125000"/>
      </a:lnSpc>
      <a:spcBef>
        <a:spcPct val="0"/>
      </a:spcBef>
      <a:spcAft>
        <a:spcPct val="0"/>
      </a:spcAft>
      <a:defRPr sz="900" kern="1200">
        <a:solidFill>
          <a:srgbClr val="000000"/>
        </a:solidFill>
        <a:latin typeface="Avenir" charset="0"/>
        <a:ea typeface="Avenir" charset="0"/>
        <a:cs typeface="Avenir" charset="0"/>
        <a:sym typeface="Avenir"/>
      </a:defRPr>
    </a:lvl4pPr>
    <a:lvl5pPr marL="342900" algn="l" defTabSz="171450" rtl="0" eaLnBrk="0" fontAlgn="base" hangingPunct="0">
      <a:lnSpc>
        <a:spcPct val="125000"/>
      </a:lnSpc>
      <a:spcBef>
        <a:spcPct val="0"/>
      </a:spcBef>
      <a:spcAft>
        <a:spcPct val="0"/>
      </a:spcAft>
      <a:defRPr sz="900" kern="1200">
        <a:solidFill>
          <a:srgbClr val="000000"/>
        </a:solidFill>
        <a:latin typeface="Avenir" charset="0"/>
        <a:ea typeface="Avenir" charset="0"/>
        <a:cs typeface="Avenir" charset="0"/>
        <a:sym typeface="Avenir"/>
      </a:defRPr>
    </a:lvl5pPr>
    <a:lvl6pPr marL="857250" algn="l" defTabSz="171450" rtl="0" eaLnBrk="1" latinLnBrk="0" hangingPunct="1">
      <a:defRPr sz="500" kern="1200">
        <a:solidFill>
          <a:schemeClr val="tx1"/>
        </a:solidFill>
        <a:latin typeface="+mn-lt"/>
        <a:ea typeface="+mn-ea"/>
        <a:cs typeface="+mn-cs"/>
      </a:defRPr>
    </a:lvl6pPr>
    <a:lvl7pPr marL="1028700" algn="l" defTabSz="171450" rtl="0" eaLnBrk="1" latinLnBrk="0" hangingPunct="1">
      <a:defRPr sz="500" kern="1200">
        <a:solidFill>
          <a:schemeClr val="tx1"/>
        </a:solidFill>
        <a:latin typeface="+mn-lt"/>
        <a:ea typeface="+mn-ea"/>
        <a:cs typeface="+mn-cs"/>
      </a:defRPr>
    </a:lvl7pPr>
    <a:lvl8pPr marL="1200150" algn="l" defTabSz="171450" rtl="0" eaLnBrk="1" latinLnBrk="0" hangingPunct="1">
      <a:defRPr sz="500" kern="1200">
        <a:solidFill>
          <a:schemeClr val="tx1"/>
        </a:solidFill>
        <a:latin typeface="+mn-lt"/>
        <a:ea typeface="+mn-ea"/>
        <a:cs typeface="+mn-cs"/>
      </a:defRPr>
    </a:lvl8pPr>
    <a:lvl9pPr marL="1371600" algn="l" defTabSz="171450"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Hi everybody</a:t>
            </a:r>
          </a:p>
          <a:p>
            <a:endParaRPr lang="en-US" altLang="en-US" dirty="0" smtClean="0">
              <a:latin typeface="Avenir"/>
              <a:cs typeface="Avenir"/>
            </a:endParaRPr>
          </a:p>
          <a:p>
            <a:r>
              <a:rPr lang="en-US" altLang="en-US" dirty="0" smtClean="0">
                <a:latin typeface="Avenir"/>
                <a:cs typeface="Avenir"/>
              </a:rPr>
              <a:t>For the last half hour of our VR Mega-session I’m going to tell you about what we’re doing with VR in Steam.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doing that, though, the game asks Steam whether it is already running in VR and switches VR mode on automatically.</a:t>
            </a:r>
          </a:p>
        </p:txBody>
      </p:sp>
    </p:spTree>
    <p:extLst>
      <p:ext uri="{BB962C8B-B14F-4D97-AF65-F5344CB8AC3E}">
        <p14:creationId xmlns:p14="http://schemas.microsoft.com/office/powerpoint/2010/main" val="235327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there it’s the game that is out there already. Most of you have probably already played VR mode in Half-Life 2, but if you haven’t go check it out. </a:t>
            </a:r>
            <a:endParaRPr lang="en-US" dirty="0" smtClean="0"/>
          </a:p>
          <a:p>
            <a:pPr marL="0" marR="0" indent="0" algn="l" defTabSz="17145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171450" rtl="0" eaLnBrk="0" fontAlgn="base" latinLnBrk="0" hangingPunct="0">
              <a:lnSpc>
                <a:spcPct val="125000"/>
              </a:lnSpc>
              <a:spcBef>
                <a:spcPct val="0"/>
              </a:spcBef>
              <a:spcAft>
                <a:spcPct val="0"/>
              </a:spcAft>
              <a:buClrTx/>
              <a:buSzTx/>
              <a:buFontTx/>
              <a:buNone/>
              <a:tabLst/>
              <a:defRPr/>
            </a:pPr>
            <a:r>
              <a:rPr lang="en-US" baseline="0" dirty="0" smtClean="0"/>
              <a:t>Fighting </a:t>
            </a:r>
            <a:r>
              <a:rPr lang="en-US" baseline="0" dirty="0" err="1" smtClean="0"/>
              <a:t>manhacks</a:t>
            </a:r>
            <a:r>
              <a:rPr lang="en-US" baseline="0" dirty="0" smtClean="0"/>
              <a:t> and playing catch with D0G are a totally different experience than doing the same things on a screen. They are definitely worth trying.</a:t>
            </a:r>
            <a:endParaRPr lang="en-US" dirty="0" smtClean="0"/>
          </a:p>
          <a:p>
            <a:endParaRPr lang="en-US" dirty="0" smtClean="0"/>
          </a:p>
          <a:p>
            <a:r>
              <a:rPr lang="en-US" dirty="0" smtClean="0"/>
              <a:t>While you are playing catch, you can see incoming</a:t>
            </a:r>
            <a:r>
              <a:rPr lang="en-US" baseline="0" dirty="0" smtClean="0"/>
              <a:t> chat messages from your friends. </a:t>
            </a:r>
          </a:p>
          <a:p>
            <a:endParaRPr lang="en-US" dirty="0"/>
          </a:p>
        </p:txBody>
      </p:sp>
    </p:spTree>
    <p:extLst>
      <p:ext uri="{BB962C8B-B14F-4D97-AF65-F5344CB8AC3E}">
        <p14:creationId xmlns:p14="http://schemas.microsoft.com/office/powerpoint/2010/main" val="31600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bring</a:t>
            </a:r>
            <a:r>
              <a:rPr lang="en-US" baseline="0" dirty="0" smtClean="0"/>
              <a:t> up the Steam Overlay, which appears on the same sort of curved screen layered over the game. All the features of the overlay work in VR mode.</a:t>
            </a:r>
          </a:p>
          <a:p>
            <a:endParaRPr lang="en-US" baseline="0" dirty="0" smtClean="0"/>
          </a:p>
          <a:p>
            <a:r>
              <a:rPr lang="en-US" baseline="0" dirty="0" smtClean="0"/>
              <a:t>In other words, our goal is to make VR a first-class platform feature on Steam and provide users with the best possible VR experience in the process.</a:t>
            </a:r>
            <a:endParaRPr lang="en-US" dirty="0"/>
          </a:p>
        </p:txBody>
      </p:sp>
    </p:spTree>
    <p:extLst>
      <p:ext uri="{BB962C8B-B14F-4D97-AF65-F5344CB8AC3E}">
        <p14:creationId xmlns:p14="http://schemas.microsoft.com/office/powerpoint/2010/main" val="76650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that’s what</a:t>
            </a:r>
            <a:r>
              <a:rPr lang="en-US" baseline="0" dirty="0" smtClean="0"/>
              <a:t> we are shooting for, what of that is actually finished. </a:t>
            </a:r>
            <a:r>
              <a:rPr lang="en-US" dirty="0" smtClean="0"/>
              <a:t>You may have noticed</a:t>
            </a:r>
            <a:r>
              <a:rPr lang="en-US" baseline="0" dirty="0" smtClean="0"/>
              <a:t> that every image I’ve shown you up to this point was a mockup. That’s not an indication of what works and what doesn’t. It’s just that VR screenshots with the distortion turned on and rendered in stereo actually make it difficult to see much of anything when you put them on a slide.</a:t>
            </a:r>
          </a:p>
          <a:p>
            <a:endParaRPr lang="en-US" baseline="0" dirty="0" smtClean="0"/>
          </a:p>
          <a:p>
            <a:endParaRPr lang="en-US" dirty="0"/>
          </a:p>
        </p:txBody>
      </p:sp>
    </p:spTree>
    <p:extLst>
      <p:ext uri="{BB962C8B-B14F-4D97-AF65-F5344CB8AC3E}">
        <p14:creationId xmlns:p14="http://schemas.microsoft.com/office/powerpoint/2010/main" val="277873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Steam Big Picture running</a:t>
            </a:r>
            <a:r>
              <a:rPr lang="en-US" baseline="0" dirty="0" smtClean="0"/>
              <a:t> in VR mode. The basics are all working now, though there is still work to do.</a:t>
            </a:r>
            <a:endParaRPr lang="en-US" dirty="0"/>
          </a:p>
        </p:txBody>
      </p:sp>
    </p:spTree>
    <p:extLst>
      <p:ext uri="{BB962C8B-B14F-4D97-AF65-F5344CB8AC3E}">
        <p14:creationId xmlns:p14="http://schemas.microsoft.com/office/powerpoint/2010/main" val="120535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Steam</a:t>
            </a:r>
            <a:r>
              <a:rPr lang="en-US" baseline="0" dirty="0" smtClean="0"/>
              <a:t> Overlay running in VR Mode on top of Half-Life 2.</a:t>
            </a:r>
          </a:p>
          <a:p>
            <a:endParaRPr lang="en-US" baseline="0" dirty="0" smtClean="0"/>
          </a:p>
          <a:p>
            <a:r>
              <a:rPr lang="en-US" baseline="0" dirty="0" smtClean="0"/>
              <a:t>A beta version of both of these shipped in the Steam Client Beta that came out last week. They are not entirely where we want them to be, but we would appreciate your thoughts. Just run Steam with –</a:t>
            </a:r>
            <a:r>
              <a:rPr lang="en-US" baseline="0" dirty="0" err="1" smtClean="0"/>
              <a:t>vr</a:t>
            </a:r>
            <a:r>
              <a:rPr lang="en-US" baseline="0" dirty="0" smtClean="0"/>
              <a:t> on the command line to try them out.</a:t>
            </a:r>
          </a:p>
          <a:p>
            <a:endParaRPr lang="en-US" baseline="0" dirty="0" smtClean="0"/>
          </a:p>
          <a:p>
            <a:r>
              <a:rPr lang="en-US" baseline="0" dirty="0" smtClean="0"/>
              <a:t>Please tell us what you think. These are both in a very early state and we need your feedback to make them better.</a:t>
            </a:r>
            <a:endParaRPr lang="en-US" dirty="0"/>
          </a:p>
        </p:txBody>
      </p:sp>
    </p:spTree>
    <p:extLst>
      <p:ext uri="{BB962C8B-B14F-4D97-AF65-F5344CB8AC3E}">
        <p14:creationId xmlns:p14="http://schemas.microsoft.com/office/powerpoint/2010/main" val="931380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more important than either of those is that the </a:t>
            </a:r>
            <a:r>
              <a:rPr lang="en-US" dirty="0" err="1" smtClean="0"/>
              <a:t>Steamworks</a:t>
            </a:r>
            <a:r>
              <a:rPr lang="en-US" dirty="0" smtClean="0"/>
              <a:t> example game, </a:t>
            </a:r>
            <a:r>
              <a:rPr lang="en-US" dirty="0" err="1" smtClean="0"/>
              <a:t>Spacewar</a:t>
            </a:r>
            <a:r>
              <a:rPr lang="en-US" dirty="0" smtClean="0"/>
              <a:t>,</a:t>
            </a:r>
            <a:r>
              <a:rPr lang="en-US" baseline="0" dirty="0" smtClean="0"/>
              <a:t> runs in VR now. If you are looking for an example of how to use anything I’m about to talk about, this would be a good place to look.</a:t>
            </a:r>
            <a:endParaRPr lang="en-US" dirty="0"/>
          </a:p>
        </p:txBody>
      </p:sp>
    </p:spTree>
    <p:extLst>
      <p:ext uri="{BB962C8B-B14F-4D97-AF65-F5344CB8AC3E}">
        <p14:creationId xmlns:p14="http://schemas.microsoft.com/office/powerpoint/2010/main" val="403736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you know what we want to accomplish, let’s talk about what exists today and what you</a:t>
            </a:r>
            <a:r>
              <a:rPr lang="en-US" baseline="0" dirty="0" smtClean="0"/>
              <a:t> can do with it.</a:t>
            </a:r>
            <a:endParaRPr lang="en-US" dirty="0"/>
          </a:p>
        </p:txBody>
      </p:sp>
    </p:spTree>
    <p:extLst>
      <p:ext uri="{BB962C8B-B14F-4D97-AF65-F5344CB8AC3E}">
        <p14:creationId xmlns:p14="http://schemas.microsoft.com/office/powerpoint/2010/main" val="229656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That</a:t>
            </a:r>
            <a:r>
              <a:rPr lang="en-US" altLang="en-US" baseline="0" dirty="0" smtClean="0">
                <a:latin typeface="Avenir"/>
                <a:cs typeface="Avenir"/>
              </a:rPr>
              <a:t> same client beta from earlier this week also includes a new </a:t>
            </a:r>
            <a:r>
              <a:rPr lang="en-US" altLang="en-US" baseline="0" dirty="0" err="1" smtClean="0">
                <a:latin typeface="Avenir"/>
                <a:cs typeface="Avenir"/>
              </a:rPr>
              <a:t>Steamworks</a:t>
            </a:r>
            <a:r>
              <a:rPr lang="en-US" altLang="en-US" baseline="0" dirty="0" smtClean="0">
                <a:latin typeface="Avenir"/>
                <a:cs typeface="Avenir"/>
              </a:rPr>
              <a:t> call that a game can make to determine if Steam is running in VR mode. If your game is anything like our games and supports a user-switchable VR mode you should make this call and automatically activate your VR mode. That is an important part of providing a seamless experience to users.</a:t>
            </a:r>
          </a:p>
          <a:p>
            <a:endParaRPr lang="en-US" altLang="en-US" baseline="0" dirty="0" smtClean="0">
              <a:latin typeface="Avenir"/>
              <a:cs typeface="Avenir"/>
            </a:endParaRPr>
          </a:p>
          <a:p>
            <a:r>
              <a:rPr lang="en-US" altLang="en-US" baseline="0" dirty="0" smtClean="0">
                <a:latin typeface="Avenir"/>
                <a:cs typeface="Avenir"/>
              </a:rPr>
              <a:t>Just look at </a:t>
            </a:r>
            <a:r>
              <a:rPr lang="en-US" altLang="en-US" baseline="0" dirty="0" err="1" smtClean="0">
                <a:latin typeface="Avenir"/>
                <a:cs typeface="Avenir"/>
              </a:rPr>
              <a:t>ISteamUtils</a:t>
            </a:r>
            <a:r>
              <a:rPr lang="en-US" altLang="en-US" baseline="0" dirty="0" smtClean="0">
                <a:latin typeface="Avenir"/>
                <a:cs typeface="Avenir"/>
              </a:rPr>
              <a:t> for the </a:t>
            </a:r>
            <a:r>
              <a:rPr lang="en-US" altLang="en-US" baseline="0" dirty="0" err="1" smtClean="0">
                <a:latin typeface="Avenir"/>
                <a:cs typeface="Avenir"/>
              </a:rPr>
              <a:t>IsSteamRunningInVR</a:t>
            </a:r>
            <a:r>
              <a:rPr lang="en-US" altLang="en-US" baseline="0" dirty="0" smtClean="0">
                <a:latin typeface="Avenir"/>
                <a:cs typeface="Avenir"/>
              </a:rPr>
              <a:t>() method.  We will release a new </a:t>
            </a:r>
            <a:r>
              <a:rPr lang="en-US" altLang="en-US" baseline="0" dirty="0" err="1" smtClean="0">
                <a:latin typeface="Avenir"/>
                <a:cs typeface="Avenir"/>
              </a:rPr>
              <a:t>Steamworks</a:t>
            </a:r>
            <a:r>
              <a:rPr lang="en-US" altLang="en-US" baseline="0" dirty="0" smtClean="0">
                <a:latin typeface="Avenir"/>
                <a:cs typeface="Avenir"/>
              </a:rPr>
              <a:t> SDK within the next few weeks that includes this call and the other stuff I’m about to talk about. Keep an eye out for that.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The other thing that makes all of this work is the </a:t>
            </a:r>
            <a:r>
              <a:rPr lang="en-US" altLang="en-US" dirty="0" err="1" smtClean="0">
                <a:latin typeface="Avenir"/>
                <a:cs typeface="Avenir"/>
              </a:rPr>
              <a:t>Steamworks</a:t>
            </a:r>
            <a:r>
              <a:rPr lang="en-US" altLang="en-US" dirty="0" smtClean="0">
                <a:latin typeface="Avenir"/>
                <a:cs typeface="Avenir"/>
              </a:rPr>
              <a:t> VR API.</a:t>
            </a:r>
            <a:r>
              <a:rPr lang="en-US" altLang="en-US" baseline="0" dirty="0" smtClean="0">
                <a:latin typeface="Avenir"/>
                <a:cs typeface="Avenir"/>
              </a:rPr>
              <a:t> This is a new addition to the Steam platform that we have written to expand on the services provided by the Oculus SDK and other hardware-specific APIs. </a:t>
            </a:r>
          </a:p>
          <a:p>
            <a:endParaRPr lang="en-US" altLang="en-US" baseline="0" dirty="0" smtClean="0">
              <a:latin typeface="Avenir"/>
              <a:cs typeface="Avenir"/>
            </a:endParaRPr>
          </a:p>
          <a:p>
            <a:r>
              <a:rPr lang="en-US" altLang="en-US" baseline="0" dirty="0" smtClean="0">
                <a:latin typeface="Avenir"/>
                <a:cs typeface="Avenir"/>
              </a:rPr>
              <a:t>The Oculus SDK as it exists today is essentially a device driver. It allows one process to connect to a piece of hardware and provides all the services required to make that work.</a:t>
            </a:r>
          </a:p>
          <a:p>
            <a:endParaRPr lang="en-US" altLang="en-US" baseline="0" dirty="0" smtClean="0">
              <a:latin typeface="Avenir"/>
              <a:cs typeface="Avenir"/>
            </a:endParaRPr>
          </a:p>
          <a:p>
            <a:r>
              <a:rPr lang="en-US" altLang="en-US" baseline="0" dirty="0" smtClean="0">
                <a:latin typeface="Avenir"/>
                <a:cs typeface="Avenir"/>
              </a:rPr>
              <a:t>The </a:t>
            </a:r>
            <a:r>
              <a:rPr lang="en-US" altLang="en-US" baseline="0" dirty="0" err="1" smtClean="0">
                <a:latin typeface="Avenir"/>
                <a:cs typeface="Avenir"/>
              </a:rPr>
              <a:t>Steamworks</a:t>
            </a:r>
            <a:r>
              <a:rPr lang="en-US" altLang="en-US" baseline="0" dirty="0" smtClean="0">
                <a:latin typeface="Avenir"/>
                <a:cs typeface="Avenir"/>
              </a:rPr>
              <a:t> VR API expands on those capabilities by adding platform-level features that apply to all hardware device drivers.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talk about our VR work in Steam in two</a:t>
            </a:r>
            <a:r>
              <a:rPr lang="en-US" baseline="0" dirty="0" smtClean="0"/>
              <a:t> phases. The first is to describe our goals and where we are headed. Then I will go into detail on where we are on our work against those goals and what it means for you.</a:t>
            </a:r>
            <a:endParaRPr lang="en-US" dirty="0"/>
          </a:p>
        </p:txBody>
      </p:sp>
    </p:spTree>
    <p:extLst>
      <p:ext uri="{BB962C8B-B14F-4D97-AF65-F5344CB8AC3E}">
        <p14:creationId xmlns:p14="http://schemas.microsoft.com/office/powerpoint/2010/main" val="2296564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decided to build this API because</a:t>
            </a:r>
            <a:r>
              <a:rPr lang="en-US" baseline="0" dirty="0" smtClean="0"/>
              <a:t> we felt like we could help VR emerge more quickly by addressing a couple of issues. We aren’t shipping our own hardware, but providing software that is used by all of you is something that we have some experience with, so that is where we’ve put our energy.</a:t>
            </a:r>
          </a:p>
          <a:p>
            <a:endParaRPr lang="en-US" dirty="0" smtClean="0"/>
          </a:p>
          <a:p>
            <a:r>
              <a:rPr lang="en-US" dirty="0" smtClean="0"/>
              <a:t>The first of those issues is making your continue</a:t>
            </a:r>
            <a:r>
              <a:rPr lang="en-US" baseline="0" dirty="0" smtClean="0"/>
              <a:t> to work well in VR months or years from now</a:t>
            </a:r>
            <a:r>
              <a:rPr lang="en-US" dirty="0" smtClean="0"/>
              <a:t>. </a:t>
            </a:r>
            <a:r>
              <a:rPr lang="en-US" baseline="0" dirty="0" smtClean="0"/>
              <a:t>That includes both support for new hardware and software updates.</a:t>
            </a:r>
          </a:p>
          <a:p>
            <a:endParaRPr lang="en-US" baseline="0" dirty="0" smtClean="0"/>
          </a:p>
          <a:p>
            <a:r>
              <a:rPr lang="en-US" baseline="0" dirty="0" smtClean="0"/>
              <a:t>The second issue we are addressing with the </a:t>
            </a:r>
            <a:r>
              <a:rPr lang="en-US" baseline="0" dirty="0" err="1" smtClean="0"/>
              <a:t>Steamworks</a:t>
            </a:r>
            <a:r>
              <a:rPr lang="en-US" baseline="0" dirty="0" smtClean="0"/>
              <a:t> VR API is that unlike every hardware-specific SDK we have encountered, it allows multiple apps to talk to a single piece of hardware at the same time.</a:t>
            </a:r>
            <a:endParaRPr lang="en-US" dirty="0"/>
          </a:p>
        </p:txBody>
      </p:sp>
    </p:spTree>
    <p:extLst>
      <p:ext uri="{BB962C8B-B14F-4D97-AF65-F5344CB8AC3E}">
        <p14:creationId xmlns:p14="http://schemas.microsoft.com/office/powerpoint/2010/main" val="1294453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I’ll start with future-proofing. </a:t>
            </a:r>
          </a:p>
          <a:p>
            <a:endParaRPr lang="en-US" altLang="en-US" dirty="0" smtClean="0">
              <a:latin typeface="Avenir"/>
              <a:cs typeface="Avenir"/>
            </a:endParaRPr>
          </a:p>
          <a:p>
            <a:r>
              <a:rPr lang="en-US" altLang="en-US" dirty="0" smtClean="0">
                <a:latin typeface="Avenir"/>
                <a:cs typeface="Avenir"/>
              </a:rPr>
              <a:t>If you don’t have a team providing</a:t>
            </a:r>
            <a:r>
              <a:rPr lang="en-US" altLang="en-US" baseline="0" dirty="0" smtClean="0">
                <a:latin typeface="Avenir"/>
                <a:cs typeface="Avenir"/>
              </a:rPr>
              <a:t> ongoing support</a:t>
            </a:r>
            <a:r>
              <a:rPr lang="en-US" altLang="en-US" dirty="0" smtClean="0">
                <a:latin typeface="Avenir"/>
                <a:cs typeface="Avenir"/>
              </a:rPr>
              <a:t> for your game, this is very important. You need support for new hardware, software updates, and more to keep your customers happy, and </a:t>
            </a:r>
            <a:r>
              <a:rPr lang="en-US" altLang="en-US" dirty="0" err="1" smtClean="0">
                <a:latin typeface="Avenir"/>
                <a:cs typeface="Avenir"/>
              </a:rPr>
              <a:t>Steamworks</a:t>
            </a:r>
            <a:r>
              <a:rPr lang="en-US" altLang="en-US" dirty="0" smtClean="0">
                <a:latin typeface="Avenir"/>
                <a:cs typeface="Avenir"/>
              </a:rPr>
              <a:t> can provide that.</a:t>
            </a:r>
          </a:p>
          <a:p>
            <a:endParaRPr lang="en-US" altLang="en-US" dirty="0" smtClean="0">
              <a:latin typeface="Avenir"/>
              <a:cs typeface="Avenir"/>
            </a:endParaRPr>
          </a:p>
          <a:p>
            <a:r>
              <a:rPr lang="en-US" altLang="en-US" dirty="0" smtClean="0">
                <a:latin typeface="Avenir"/>
                <a:cs typeface="Avenir"/>
              </a:rPr>
              <a:t>Even if you do have a live team, using the </a:t>
            </a:r>
            <a:r>
              <a:rPr lang="en-US" altLang="en-US" dirty="0" err="1" smtClean="0">
                <a:latin typeface="Avenir"/>
                <a:cs typeface="Avenir"/>
              </a:rPr>
              <a:t>Steamworks</a:t>
            </a:r>
            <a:r>
              <a:rPr lang="en-US" altLang="en-US" dirty="0" smtClean="0">
                <a:latin typeface="Avenir"/>
                <a:cs typeface="Avenir"/>
              </a:rPr>
              <a:t> API lets your team focus on the game and not worry about ongoing VR support.</a:t>
            </a:r>
          </a:p>
          <a:p>
            <a:endParaRPr lang="en-US" altLang="en-US" dirty="0" smtClean="0">
              <a:latin typeface="Avenir"/>
              <a:cs typeface="Avenir"/>
            </a:endParaRPr>
          </a:p>
          <a:p>
            <a:endParaRPr lang="en-US" altLang="en-US" dirty="0" smtClean="0">
              <a:latin typeface="Avenir"/>
              <a:cs typeface="Aveni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The biggest kind of future proofing that the VR API in </a:t>
            </a:r>
            <a:r>
              <a:rPr lang="en-US" altLang="en-US" dirty="0" err="1" smtClean="0">
                <a:latin typeface="Avenir"/>
                <a:cs typeface="Avenir"/>
              </a:rPr>
              <a:t>Steamworks</a:t>
            </a:r>
            <a:r>
              <a:rPr lang="en-US" altLang="en-US" dirty="0" smtClean="0">
                <a:latin typeface="Avenir"/>
                <a:cs typeface="Avenir"/>
              </a:rPr>
              <a:t> helps with is new hardware. These are some of the HMDs and tracking systems we’ve been able to run our games on over the past year and a half. At the moment none of these is consumer ready, though the Oculus Rift is the closest. That is all going to change over the next year or two, though. A number of other VR displays have</a:t>
            </a:r>
            <a:r>
              <a:rPr lang="en-US" altLang="en-US" baseline="0" dirty="0" smtClean="0">
                <a:latin typeface="Avenir"/>
                <a:cs typeface="Avenir"/>
              </a:rPr>
              <a:t> emerged in the last few months</a:t>
            </a:r>
            <a:r>
              <a:rPr lang="en-US" altLang="en-US" dirty="0" smtClean="0">
                <a:latin typeface="Avenir"/>
                <a:cs typeface="Avenir"/>
              </a:rPr>
              <a:t>.</a:t>
            </a:r>
          </a:p>
          <a:p>
            <a:endParaRPr lang="en-US" altLang="en-US" dirty="0" smtClean="0">
              <a:latin typeface="Avenir"/>
              <a:cs typeface="Avenir"/>
            </a:endParaRPr>
          </a:p>
          <a:p>
            <a:r>
              <a:rPr lang="en-US" altLang="en-US" dirty="0" smtClean="0">
                <a:latin typeface="Avenir"/>
                <a:cs typeface="Avenir"/>
              </a:rPr>
              <a:t>If you use the </a:t>
            </a:r>
            <a:r>
              <a:rPr lang="en-US" altLang="en-US" dirty="0" err="1" smtClean="0">
                <a:latin typeface="Avenir"/>
                <a:cs typeface="Avenir"/>
              </a:rPr>
              <a:t>Steamworks</a:t>
            </a:r>
            <a:r>
              <a:rPr lang="en-US" altLang="en-US" dirty="0" smtClean="0">
                <a:latin typeface="Avenir"/>
                <a:cs typeface="Avenir"/>
              </a:rPr>
              <a:t> VR API you will get support for any of these devices that catch on without making any changes to your game.</a:t>
            </a:r>
          </a:p>
          <a:p>
            <a:endParaRPr lang="en-US" altLang="en-US" dirty="0" smtClean="0">
              <a:latin typeface="Avenir"/>
              <a:cs typeface="Avenir"/>
            </a:endParaRPr>
          </a:p>
          <a:p>
            <a:r>
              <a:rPr lang="en-US" altLang="en-US" dirty="0" smtClean="0">
                <a:latin typeface="Avenir"/>
                <a:cs typeface="Avenir"/>
              </a:rPr>
              <a:t>Of</a:t>
            </a:r>
            <a:r>
              <a:rPr lang="en-US" altLang="en-US" baseline="0" dirty="0" smtClean="0">
                <a:latin typeface="Avenir"/>
                <a:cs typeface="Avenir"/>
              </a:rPr>
              <a:t> course it is likely that eventually new hardware will include features that aren’t in the API yet. When that happens we will rev the API so new games can take advantage of the new features. However, older games will continue to work without modification like they do with other </a:t>
            </a:r>
            <a:r>
              <a:rPr lang="en-US" altLang="en-US" baseline="0" dirty="0" err="1" smtClean="0">
                <a:latin typeface="Avenir"/>
                <a:cs typeface="Avenir"/>
              </a:rPr>
              <a:t>Steamworks</a:t>
            </a:r>
            <a:r>
              <a:rPr lang="en-US" altLang="en-US" baseline="0" dirty="0" smtClean="0">
                <a:latin typeface="Avenir"/>
                <a:cs typeface="Avenir"/>
              </a:rPr>
              <a:t> features.</a:t>
            </a:r>
            <a:endParaRPr lang="en-US" altLang="en-US" dirty="0" smtClean="0">
              <a:latin typeface="Avenir"/>
              <a:cs typeface="Aveni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Even without new hardware, though, there are still reasons to write to Steamworks instead of directly to a hardware vendor’s API, and that is software updates. All sorts of features can be enabled or improved on a bit of hardware by upgrading its driver. </a:t>
            </a:r>
          </a:p>
          <a:p>
            <a:endParaRPr lang="en-US" altLang="en-US" smtClean="0">
              <a:latin typeface="Avenir"/>
              <a:cs typeface="Avenir"/>
            </a:endParaRPr>
          </a:p>
          <a:p>
            <a:r>
              <a:rPr lang="en-US" altLang="en-US" smtClean="0">
                <a:latin typeface="Avenir"/>
                <a:cs typeface="Avenir"/>
              </a:rPr>
              <a:t>Unfortunately moving to a new driver for the Rift currently means linking against a new version of a static lib. Even if the API were in a DLL, the interfaces aren’t versioned or backward compatible, so it wouldn’t be possible to swap out that DLL with a new one.</a:t>
            </a:r>
          </a:p>
          <a:p>
            <a:endParaRPr lang="en-US" altLang="en-US" smtClean="0">
              <a:latin typeface="Avenir"/>
              <a:cs typeface="Avenir"/>
            </a:endParaRPr>
          </a:p>
          <a:p>
            <a:r>
              <a:rPr lang="en-US" altLang="en-US" smtClean="0">
                <a:latin typeface="Avenir"/>
                <a:cs typeface="Avenir"/>
              </a:rPr>
              <a:t>When you use the Steamworks VR API we can update the implementation without requiring you to ship your game again.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p:sp>
      <p:sp>
        <p:nvSpPr>
          <p:cNvPr id="471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There is also another, more immediate, reason to prefer the Steamworks API. It is often the case that multiple apps need access to the hardware at the same time.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This is a common problem with hardware devices. For many devices like keyboards, mice, and monitors the operating system provides standard APIs and abstracts away the hardware completely.</a:t>
            </a:r>
          </a:p>
          <a:p>
            <a:endParaRPr lang="en-US" altLang="en-US" dirty="0" smtClean="0">
              <a:latin typeface="Avenir"/>
              <a:cs typeface="Avenir"/>
            </a:endParaRPr>
          </a:p>
          <a:p>
            <a:r>
              <a:rPr lang="en-US" altLang="en-US" dirty="0" smtClean="0">
                <a:latin typeface="Avenir"/>
                <a:cs typeface="Avenir"/>
              </a:rPr>
              <a:t>For video cards it’s the job of OpenGL or DirectX to manage access to the device.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p:sp>
      <p:sp>
        <p:nvSpPr>
          <p:cNvPr id="491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The </a:t>
            </a:r>
            <a:r>
              <a:rPr lang="en-US" altLang="en-US" dirty="0" err="1" smtClean="0">
                <a:latin typeface="Avenir"/>
                <a:cs typeface="Avenir"/>
              </a:rPr>
              <a:t>Steamworks</a:t>
            </a:r>
            <a:r>
              <a:rPr lang="en-US" altLang="en-US" dirty="0" smtClean="0">
                <a:latin typeface="Avenir"/>
                <a:cs typeface="Avenir"/>
              </a:rPr>
              <a:t> VR API fills the same niche for accessing the VR hardware that OpenGL does for video cards. And part of what it does is allow any number of VR apps to get display geometry and head tracking data from a single head-mounted display.</a:t>
            </a:r>
          </a:p>
          <a:p>
            <a:endParaRPr lang="en-US" altLang="en-US" dirty="0" smtClean="0">
              <a:latin typeface="Avenir"/>
              <a:cs typeface="Avenir"/>
            </a:endParaRPr>
          </a:p>
          <a:p>
            <a:r>
              <a:rPr lang="en-US" altLang="en-US" dirty="0" smtClean="0">
                <a:latin typeface="Avenir"/>
                <a:cs typeface="Avenir"/>
              </a:rPr>
              <a:t>There’s nothing magical here, it’s just a little IPC communication, but asking every game or every hardware vendor to provide this service is not realistic.  Thanks to the </a:t>
            </a:r>
            <a:r>
              <a:rPr lang="en-US" altLang="en-US" dirty="0" err="1" smtClean="0">
                <a:latin typeface="Avenir"/>
                <a:cs typeface="Avenir"/>
              </a:rPr>
              <a:t>Steamworks</a:t>
            </a:r>
            <a:r>
              <a:rPr lang="en-US" altLang="en-US" dirty="0" smtClean="0">
                <a:latin typeface="Avenir"/>
                <a:cs typeface="Avenir"/>
              </a:rPr>
              <a:t> VR API when you run Steam in VR mode and then launch a VR game the game can actually connect to the hardware and doesn’t just fail to </a:t>
            </a:r>
            <a:r>
              <a:rPr lang="en-US" altLang="en-US" dirty="0" err="1" smtClean="0">
                <a:latin typeface="Avenir"/>
                <a:cs typeface="Avenir"/>
              </a:rPr>
              <a:t>init</a:t>
            </a:r>
            <a:r>
              <a:rPr lang="en-US" altLang="en-US" dirty="0" smtClean="0">
                <a:latin typeface="Avenir"/>
                <a:cs typeface="Avenir"/>
              </a:rPr>
              <a:t> the vendor-specific APIs.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So how does this API actually work? I will go through it quickly.  I am assuming here that you’ve interacted with the Rift SDK or some other VR hardware. If not, your best bet is probably to take a look at the </a:t>
            </a:r>
            <a:r>
              <a:rPr lang="en-US" altLang="en-US" dirty="0" err="1" smtClean="0">
                <a:latin typeface="Avenir"/>
                <a:cs typeface="Avenir"/>
              </a:rPr>
              <a:t>Steamworks</a:t>
            </a:r>
            <a:r>
              <a:rPr lang="en-US" altLang="en-US" dirty="0" smtClean="0">
                <a:latin typeface="Avenir"/>
                <a:cs typeface="Avenir"/>
              </a:rPr>
              <a:t> example app to see how to build a VR app.</a:t>
            </a:r>
          </a:p>
          <a:p>
            <a:endParaRPr lang="en-US" altLang="en-US" dirty="0" smtClean="0">
              <a:latin typeface="Avenir"/>
              <a:cs typeface="Avenir"/>
            </a:endParaRPr>
          </a:p>
          <a:p>
            <a:endParaRPr lang="en-US" altLang="en-US" dirty="0" smtClean="0">
              <a:latin typeface="Avenir"/>
              <a:cs typeface="Avenir"/>
            </a:endParaRPr>
          </a:p>
          <a:p>
            <a:r>
              <a:rPr lang="en-US" altLang="en-US" dirty="0" smtClean="0">
                <a:latin typeface="Avenir"/>
                <a:cs typeface="Avenir"/>
              </a:rPr>
              <a:t>Well let’s start with the first call you are likely to make, which tells you where to put your window…</a:t>
            </a:r>
          </a:p>
          <a:p>
            <a:endParaRPr lang="en-US" altLang="en-US" dirty="0" smtClean="0">
              <a:latin typeface="Avenir"/>
              <a:cs typeface="Aveni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BTW, this is all included in the </a:t>
            </a:r>
            <a:r>
              <a:rPr lang="en-US" altLang="en-US" dirty="0" err="1" smtClean="0">
                <a:latin typeface="Avenir"/>
                <a:cs typeface="Avenir"/>
              </a:rPr>
              <a:t>Steamworks</a:t>
            </a:r>
            <a:r>
              <a:rPr lang="en-US" altLang="en-US" dirty="0" smtClean="0">
                <a:latin typeface="Avenir"/>
                <a:cs typeface="Avenir"/>
              </a:rPr>
              <a:t> documentation, so don’t worry about writing any of it down. I’m just going to buzz through the functions in the API quickly so that you can ask questions while we’re still here at </a:t>
            </a:r>
            <a:r>
              <a:rPr lang="en-US" altLang="en-US" dirty="0" err="1" smtClean="0">
                <a:latin typeface="Avenir"/>
                <a:cs typeface="Avenir"/>
              </a:rPr>
              <a:t>Dev</a:t>
            </a:r>
            <a:r>
              <a:rPr lang="en-US" altLang="en-US" dirty="0" smtClean="0">
                <a:latin typeface="Avenir"/>
                <a:cs typeface="Avenir"/>
              </a:rPr>
              <a:t> Days. If you run into problems hooking any of this up, please contact your publishing tech or shoot me an email.</a:t>
            </a:r>
          </a:p>
          <a:p>
            <a:endParaRPr lang="en-US" altLang="en-US" dirty="0" smtClean="0">
              <a:latin typeface="Avenir"/>
              <a:cs typeface="Avenir"/>
            </a:endParaRPr>
          </a:p>
          <a:p>
            <a:pPr marL="0" marR="0" indent="0" algn="l" defTabSz="171450" rtl="0" eaLnBrk="0" fontAlgn="base" latinLnBrk="0" hangingPunct="0">
              <a:lnSpc>
                <a:spcPct val="125000"/>
              </a:lnSpc>
              <a:spcBef>
                <a:spcPct val="0"/>
              </a:spcBef>
              <a:spcAft>
                <a:spcPct val="0"/>
              </a:spcAft>
              <a:buClrTx/>
              <a:buSzTx/>
              <a:buFontTx/>
              <a:buNone/>
              <a:tabLst/>
              <a:defRPr/>
            </a:pPr>
            <a:r>
              <a:rPr lang="en-US" altLang="en-US" dirty="0" err="1" smtClean="0">
                <a:latin typeface="Avenir"/>
                <a:cs typeface="Avenir"/>
              </a:rPr>
              <a:t>GetWindowBounds</a:t>
            </a:r>
            <a:r>
              <a:rPr lang="en-US" altLang="en-US" dirty="0" smtClean="0">
                <a:latin typeface="Avenir"/>
                <a:cs typeface="Avenir"/>
              </a:rPr>
              <a:t> returns exactly that information. X and Y are in desktop coordinates and Width and Height are the size of the display.</a:t>
            </a:r>
          </a:p>
          <a:p>
            <a:endParaRPr lang="en-US" altLang="en-US" dirty="0" smtClean="0">
              <a:latin typeface="Avenir"/>
              <a:cs typeface="Aveni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same values you set in the Screen Resolution panel on Windows or the Display Options dialog on Linux. </a:t>
            </a:r>
            <a:r>
              <a:rPr lang="en-US" dirty="0" err="1" smtClean="0"/>
              <a:t>GetDisplayBounds</a:t>
            </a:r>
            <a:r>
              <a:rPr lang="en-US" dirty="0" smtClean="0"/>
              <a:t> is just a way to get them programmatically in a cross-platform way.</a:t>
            </a:r>
            <a:endParaRPr lang="en-US" dirty="0"/>
          </a:p>
        </p:txBody>
      </p:sp>
    </p:spTree>
    <p:extLst>
      <p:ext uri="{BB962C8B-B14F-4D97-AF65-F5344CB8AC3E}">
        <p14:creationId xmlns:p14="http://schemas.microsoft.com/office/powerpoint/2010/main" val="34307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 will start with where we are headed.</a:t>
            </a:r>
            <a:r>
              <a:rPr lang="en-US" baseline="0" dirty="0" smtClean="0"/>
              <a:t> Our goal is to provide a seamless VR experience while running in Steam.</a:t>
            </a:r>
          </a:p>
          <a:p>
            <a:endParaRPr lang="en-US" baseline="0" dirty="0" smtClean="0"/>
          </a:p>
          <a:p>
            <a:r>
              <a:rPr lang="en-US" baseline="0" dirty="0" smtClean="0"/>
              <a:t>The first step is to launch Steam and put on your display.</a:t>
            </a:r>
          </a:p>
          <a:p>
            <a:endParaRPr lang="en-US" dirty="0"/>
          </a:p>
        </p:txBody>
      </p:sp>
    </p:spTree>
    <p:extLst>
      <p:ext uri="{BB962C8B-B14F-4D97-AF65-F5344CB8AC3E}">
        <p14:creationId xmlns:p14="http://schemas.microsoft.com/office/powerpoint/2010/main" val="3028686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Next up is </a:t>
            </a:r>
            <a:r>
              <a:rPr lang="en-US" altLang="en-US" dirty="0" err="1" smtClean="0">
                <a:latin typeface="Avenir"/>
                <a:cs typeface="Avenir"/>
              </a:rPr>
              <a:t>GetEyeOutputViewport</a:t>
            </a:r>
            <a:r>
              <a:rPr lang="en-US" altLang="en-US" dirty="0" smtClean="0">
                <a:latin typeface="Avenir"/>
                <a:cs typeface="Avenir"/>
              </a:rPr>
              <a:t>. This is the area in the window that you will need to draw into to for each eye.</a:t>
            </a:r>
          </a:p>
          <a:p>
            <a:endParaRPr lang="en-US" altLang="en-US" dirty="0" smtClean="0">
              <a:latin typeface="Avenir"/>
              <a:cs typeface="Avenir"/>
            </a:endParaRPr>
          </a:p>
          <a:p>
            <a:pPr marL="0" marR="0" indent="0" algn="l" defTabSz="171450" rtl="0" eaLnBrk="0" fontAlgn="base" latinLnBrk="0" hangingPunct="0">
              <a:lnSpc>
                <a:spcPct val="125000"/>
              </a:lnSpc>
              <a:spcBef>
                <a:spcPct val="0"/>
              </a:spcBef>
              <a:spcAft>
                <a:spcPct val="0"/>
              </a:spcAft>
              <a:buClrTx/>
              <a:buSzTx/>
              <a:buFontTx/>
              <a:buNone/>
              <a:tabLst/>
              <a:defRPr/>
            </a:pPr>
            <a:r>
              <a:rPr lang="en-US" altLang="en-US" dirty="0" smtClean="0">
                <a:latin typeface="Avenir"/>
                <a:cs typeface="Avenir"/>
              </a:rPr>
              <a:t>This is the first of a few calls that include an API Type parameter. This is either DirectX or OpenGL and just transforms the viewport coordinates into something appropriate for that platform before returning them.</a:t>
            </a:r>
          </a:p>
          <a:p>
            <a:endParaRPr lang="en-US" altLang="en-US" dirty="0" smtClean="0">
              <a:latin typeface="Avenir"/>
              <a:cs typeface="Aveni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1450" rtl="0" eaLnBrk="0" fontAlgn="base" latinLnBrk="0" hangingPunct="0">
              <a:lnSpc>
                <a:spcPct val="125000"/>
              </a:lnSpc>
              <a:spcBef>
                <a:spcPct val="0"/>
              </a:spcBef>
              <a:spcAft>
                <a:spcPct val="0"/>
              </a:spcAft>
              <a:buClrTx/>
              <a:buSzTx/>
              <a:buFontTx/>
              <a:buNone/>
              <a:tabLst/>
              <a:defRPr/>
            </a:pPr>
            <a:r>
              <a:rPr lang="en-US" altLang="en-US" dirty="0" smtClean="0">
                <a:latin typeface="Avenir"/>
                <a:cs typeface="Avenir"/>
              </a:rPr>
              <a:t>For some displays you could just divide the window in half horizontally and assume that the left half is the left eye and the right half is the right eye. That might work today, but there is no guarantee that the two eyes will be positioned that way in the frame buffer for every future device. You are better off making a quick call to get the bounds of each eye.</a:t>
            </a:r>
          </a:p>
          <a:p>
            <a:endParaRPr lang="en-US" dirty="0" smtClean="0"/>
          </a:p>
          <a:p>
            <a:r>
              <a:rPr lang="en-US" dirty="0" smtClean="0"/>
              <a:t>This is what the two viewports</a:t>
            </a:r>
            <a:r>
              <a:rPr lang="en-US" baseline="0" dirty="0" smtClean="0"/>
              <a:t> would look like on a Rift.</a:t>
            </a:r>
            <a:endParaRPr lang="en-US" dirty="0"/>
          </a:p>
        </p:txBody>
      </p:sp>
    </p:spTree>
    <p:extLst>
      <p:ext uri="{BB962C8B-B14F-4D97-AF65-F5344CB8AC3E}">
        <p14:creationId xmlns:p14="http://schemas.microsoft.com/office/powerpoint/2010/main" val="2932491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You also need to fetch the projection matrix that is used for an eye. This will be an off-center projection that is appropriate for whatever HMD you have connected. </a:t>
            </a:r>
          </a:p>
          <a:p>
            <a:endParaRPr lang="en-US" altLang="en-US" dirty="0" smtClean="0">
              <a:latin typeface="Avenir"/>
              <a:cs typeface="Aveni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1450" rtl="0" eaLnBrk="0" fontAlgn="base" latinLnBrk="0" hangingPunct="0">
              <a:lnSpc>
                <a:spcPct val="125000"/>
              </a:lnSpc>
              <a:spcBef>
                <a:spcPct val="0"/>
              </a:spcBef>
              <a:spcAft>
                <a:spcPct val="0"/>
              </a:spcAft>
              <a:buClrTx/>
              <a:buSzTx/>
              <a:buFontTx/>
              <a:buNone/>
              <a:tabLst/>
              <a:defRPr/>
            </a:pPr>
            <a:r>
              <a:rPr lang="en-US" altLang="en-US" dirty="0" smtClean="0">
                <a:latin typeface="Avenir"/>
                <a:cs typeface="Avenir"/>
              </a:rPr>
              <a:t>This matrix will represent a slightly wider field of view than is really visible in the final output. Rendering these extra pixels into your pre-distorted image maximizes the final Field of view for the user. The stretched projection is backed out again by the distortion function itself.</a:t>
            </a:r>
          </a:p>
          <a:p>
            <a:endParaRPr lang="en-US" dirty="0"/>
          </a:p>
        </p:txBody>
      </p:sp>
    </p:spTree>
    <p:extLst>
      <p:ext uri="{BB962C8B-B14F-4D97-AF65-F5344CB8AC3E}">
        <p14:creationId xmlns:p14="http://schemas.microsoft.com/office/powerpoint/2010/main" val="1366980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Next up is </a:t>
            </a:r>
            <a:r>
              <a:rPr lang="en-US" altLang="en-US" dirty="0" err="1" smtClean="0">
                <a:latin typeface="Avenir"/>
                <a:cs typeface="Avenir"/>
              </a:rPr>
              <a:t>GetEyeMatrix</a:t>
            </a:r>
            <a:r>
              <a:rPr lang="en-US" altLang="en-US" dirty="0" smtClean="0">
                <a:latin typeface="Avenir"/>
                <a:cs typeface="Avenir"/>
              </a:rPr>
              <a:t>. The</a:t>
            </a:r>
            <a:r>
              <a:rPr lang="en-US" altLang="en-US" baseline="0" dirty="0" smtClean="0">
                <a:latin typeface="Avenir"/>
                <a:cs typeface="Avenir"/>
              </a:rPr>
              <a:t> eye </a:t>
            </a:r>
            <a:r>
              <a:rPr lang="en-US" altLang="en-US" dirty="0" smtClean="0">
                <a:latin typeface="Avenir"/>
                <a:cs typeface="Avenir"/>
              </a:rPr>
              <a:t>matrix adjusts the in-world cameras for the user’s </a:t>
            </a:r>
            <a:r>
              <a:rPr lang="en-US" altLang="en-US" dirty="0" err="1" smtClean="0">
                <a:latin typeface="Avenir"/>
                <a:cs typeface="Avenir"/>
              </a:rPr>
              <a:t>interpupillary</a:t>
            </a:r>
            <a:r>
              <a:rPr lang="en-US" altLang="en-US" dirty="0" smtClean="0">
                <a:latin typeface="Avenir"/>
                <a:cs typeface="Avenir"/>
              </a:rPr>
              <a:t> distance or IPD. This is what gives you a stereo effect when you are wearing the display.</a:t>
            </a:r>
          </a:p>
          <a:p>
            <a:endParaRPr lang="en-US" altLang="en-US" dirty="0" smtClean="0">
              <a:latin typeface="Avenir"/>
              <a:cs typeface="Aveni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1450" rtl="0" eaLnBrk="0" fontAlgn="base" latinLnBrk="0" hangingPunct="0">
              <a:lnSpc>
                <a:spcPct val="125000"/>
              </a:lnSpc>
              <a:spcBef>
                <a:spcPct val="0"/>
              </a:spcBef>
              <a:spcAft>
                <a:spcPct val="0"/>
              </a:spcAft>
              <a:buClrTx/>
              <a:buSzTx/>
              <a:buFontTx/>
              <a:buNone/>
              <a:tabLst/>
              <a:defRPr/>
            </a:pPr>
            <a:r>
              <a:rPr lang="en-US" altLang="en-US" dirty="0" smtClean="0">
                <a:latin typeface="Avenir"/>
                <a:cs typeface="Avenir"/>
              </a:rPr>
              <a:t>The API knows what the user’s IPD is, so all you have to do is fetch the matrix and multiply it in between the view and projection matrices.</a:t>
            </a:r>
          </a:p>
          <a:p>
            <a:endParaRPr lang="en-US" dirty="0"/>
          </a:p>
        </p:txBody>
      </p:sp>
    </p:spTree>
    <p:extLst>
      <p:ext uri="{BB962C8B-B14F-4D97-AF65-F5344CB8AC3E}">
        <p14:creationId xmlns:p14="http://schemas.microsoft.com/office/powerpoint/2010/main" val="2202797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The final display geometry function I’m going to mention is GetRecommendedRenderTargetSize. This function tells you how big your pre-distortion render target needs to be to minimize stretching pixels. Using this size will tune your texture to match the projection matrix and distortion function.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There are a couple other display geometry functions, but those are all the ones that are required to get up and running. See the Steamworks documentation for details on the others.</a:t>
            </a:r>
          </a:p>
          <a:p>
            <a:endParaRPr lang="en-US" altLang="en-US" smtClean="0">
              <a:latin typeface="Avenir"/>
              <a:cs typeface="Avenir"/>
            </a:endParaRPr>
          </a:p>
          <a:p>
            <a:r>
              <a:rPr lang="en-US" altLang="en-US" smtClean="0">
                <a:latin typeface="Avenir"/>
                <a:cs typeface="Avenir"/>
              </a:rPr>
              <a:t>Next up is the distortion step that is required to compensate for the distortion of the lenses in the display.</a:t>
            </a:r>
          </a:p>
          <a:p>
            <a:endParaRPr lang="en-US" altLang="en-US" smtClean="0">
              <a:latin typeface="Avenir"/>
              <a:cs typeface="Aveni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The way that this usually works is that you render an undistorted scene into an offscreen render target and then run that through some function in a pixel shader.</a:t>
            </a:r>
          </a:p>
          <a:p>
            <a:endParaRPr lang="en-US" altLang="en-US" smtClean="0">
              <a:latin typeface="Avenir"/>
              <a:cs typeface="Avenir"/>
            </a:endParaRPr>
          </a:p>
          <a:p>
            <a:r>
              <a:rPr lang="en-US" altLang="en-US" smtClean="0">
                <a:latin typeface="Avenir"/>
                <a:cs typeface="Avenir"/>
              </a:rPr>
              <a:t>The problem with this approach is the function.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It turns out that there are a whole bunch of them. Every combination of lens and display panel has different</a:t>
            </a:r>
            <a:r>
              <a:rPr lang="en-US" altLang="en-US" baseline="0" dirty="0" smtClean="0">
                <a:latin typeface="Avenir"/>
                <a:cs typeface="Avenir"/>
              </a:rPr>
              <a:t> distortion characteristics. </a:t>
            </a:r>
            <a:r>
              <a:rPr lang="en-US" altLang="en-US" dirty="0" smtClean="0">
                <a:latin typeface="Avenir"/>
                <a:cs typeface="Avenir"/>
              </a:rPr>
              <a:t>Most of them are radial and operate on the distance from the center of the lens, but even that isn’t universal. Games usually want every </a:t>
            </a:r>
            <a:r>
              <a:rPr lang="en-US" altLang="en-US" dirty="0" err="1" smtClean="0">
                <a:latin typeface="Avenir"/>
                <a:cs typeface="Avenir"/>
              </a:rPr>
              <a:t>shader</a:t>
            </a:r>
            <a:r>
              <a:rPr lang="en-US" altLang="en-US" dirty="0" smtClean="0">
                <a:latin typeface="Avenir"/>
                <a:cs typeface="Avenir"/>
              </a:rPr>
              <a:t> to be something that is under their control, but expecting every game to support every function that could exist is unreasonable.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stop is the login prompt. VR mode in Steam is the same UI as Big Picture, just wrapped onto a curved virtual screen that sits several</a:t>
            </a:r>
            <a:r>
              <a:rPr lang="en-US" baseline="0" dirty="0" smtClean="0"/>
              <a:t> feet in front of the user.</a:t>
            </a:r>
            <a:endParaRPr lang="en-US" dirty="0"/>
          </a:p>
        </p:txBody>
      </p:sp>
    </p:spTree>
    <p:extLst>
      <p:ext uri="{BB962C8B-B14F-4D97-AF65-F5344CB8AC3E}">
        <p14:creationId xmlns:p14="http://schemas.microsoft.com/office/powerpoint/2010/main" val="824365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Instead the </a:t>
            </a:r>
            <a:r>
              <a:rPr lang="en-US" altLang="en-US" dirty="0" err="1" smtClean="0">
                <a:latin typeface="Avenir"/>
                <a:cs typeface="Avenir"/>
              </a:rPr>
              <a:t>Steamworks</a:t>
            </a:r>
            <a:r>
              <a:rPr lang="en-US" altLang="en-US" dirty="0" smtClean="0">
                <a:latin typeface="Avenir"/>
                <a:cs typeface="Avenir"/>
              </a:rPr>
              <a:t> VR API computes the distortion values once at startup uses a lookup texture in the actual </a:t>
            </a:r>
            <a:r>
              <a:rPr lang="en-US" altLang="en-US" dirty="0" err="1" smtClean="0">
                <a:latin typeface="Avenir"/>
                <a:cs typeface="Avenir"/>
              </a:rPr>
              <a:t>shader</a:t>
            </a:r>
            <a:r>
              <a:rPr lang="en-US" altLang="en-US" dirty="0" smtClean="0">
                <a:latin typeface="Avenir"/>
                <a:cs typeface="Avenir"/>
              </a:rPr>
              <a:t>. This keeps the </a:t>
            </a:r>
            <a:r>
              <a:rPr lang="en-US" altLang="en-US" dirty="0" err="1" smtClean="0">
                <a:latin typeface="Avenir"/>
                <a:cs typeface="Avenir"/>
              </a:rPr>
              <a:t>shader</a:t>
            </a:r>
            <a:r>
              <a:rPr lang="en-US" altLang="en-US" dirty="0" smtClean="0">
                <a:latin typeface="Avenir"/>
                <a:cs typeface="Avenir"/>
              </a:rPr>
              <a:t> very simple and supports any distortion function without any game-side changes.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The ComputeDistortion function returns the distortion values to the game. Just call it in a loop to populate your texture. We find that a 128x128 texture is plenty to represent the distortion lookup values, though you will want at least 16 bits per channel in the texture.</a:t>
            </a:r>
          </a:p>
          <a:p>
            <a:endParaRPr lang="en-US" altLang="en-US" smtClean="0">
              <a:latin typeface="Avenir"/>
              <a:cs typeface="Avenir"/>
            </a:endParaRPr>
          </a:p>
          <a:p>
            <a:r>
              <a:rPr lang="en-US" altLang="en-US" smtClean="0">
                <a:latin typeface="Avenir"/>
                <a:cs typeface="Avenir"/>
              </a:rPr>
              <a:t>You can find working examples of this in the Steamworks example and the Source SDK.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The last area covered by the Steamworks VR API is head tracking. The are a couple of functions involved in this…</a:t>
            </a:r>
          </a:p>
          <a:p>
            <a:endParaRPr lang="en-US" altLang="en-US" smtClean="0">
              <a:latin typeface="Avenir"/>
              <a:cs typeface="Aveni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And the first one is </a:t>
            </a:r>
            <a:r>
              <a:rPr lang="en-US" altLang="en-US" dirty="0" err="1" smtClean="0">
                <a:latin typeface="Avenir"/>
                <a:cs typeface="Avenir"/>
              </a:rPr>
              <a:t>GetWorldFromHeadPose</a:t>
            </a:r>
            <a:r>
              <a:rPr lang="en-US" altLang="en-US" dirty="0" smtClean="0">
                <a:latin typeface="Avenir"/>
                <a:cs typeface="Avenir"/>
              </a:rPr>
              <a:t>. This function takes the number of seconds into the future to prediction motion (which should generally be the time your takes to render one frame) and returns a pose and information about that pose.</a:t>
            </a:r>
          </a:p>
          <a:p>
            <a:endParaRPr lang="en-US" altLang="en-US" dirty="0" smtClean="0">
              <a:latin typeface="Avenir"/>
              <a:cs typeface="Avenir"/>
            </a:endParaRPr>
          </a:p>
          <a:p>
            <a:r>
              <a:rPr lang="en-US" altLang="en-US" dirty="0" smtClean="0">
                <a:latin typeface="Avenir"/>
                <a:cs typeface="Avenir"/>
              </a:rPr>
              <a:t>Note that this pose is a 3x4 translation/rotation matrix. Including translation support in your game is a key piece of future-proofing. The first Rift </a:t>
            </a:r>
            <a:r>
              <a:rPr lang="en-US" altLang="en-US" dirty="0" err="1" smtClean="0">
                <a:latin typeface="Avenir"/>
                <a:cs typeface="Avenir"/>
              </a:rPr>
              <a:t>dev</a:t>
            </a:r>
            <a:r>
              <a:rPr lang="en-US" altLang="en-US" dirty="0" smtClean="0">
                <a:latin typeface="Avenir"/>
                <a:cs typeface="Avenir"/>
              </a:rPr>
              <a:t> kit doesn’t support it, they started showing off their positional tracking system last week at CES.</a:t>
            </a:r>
            <a:r>
              <a:rPr lang="en-US" altLang="en-US" baseline="0" dirty="0" smtClean="0">
                <a:latin typeface="Avenir"/>
                <a:cs typeface="Avenir"/>
              </a:rPr>
              <a:t> </a:t>
            </a:r>
            <a:endParaRPr lang="en-US" altLang="en-US" dirty="0" smtClean="0">
              <a:latin typeface="Avenir"/>
              <a:cs typeface="Avenir"/>
            </a:endParaRPr>
          </a:p>
          <a:p>
            <a:endParaRPr lang="en-US" altLang="en-US" dirty="0" smtClean="0">
              <a:latin typeface="Avenir"/>
              <a:cs typeface="Aveni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1450" rtl="0" eaLnBrk="0" fontAlgn="base" latinLnBrk="0" hangingPunct="0">
              <a:lnSpc>
                <a:spcPct val="125000"/>
              </a:lnSpc>
              <a:spcBef>
                <a:spcPct val="0"/>
              </a:spcBef>
              <a:spcAft>
                <a:spcPct val="0"/>
              </a:spcAft>
              <a:buClrTx/>
              <a:buSzTx/>
              <a:buFontTx/>
              <a:buNone/>
              <a:tabLst/>
              <a:defRPr/>
            </a:pPr>
            <a:r>
              <a:rPr lang="en-US" altLang="en-US" dirty="0" smtClean="0">
                <a:latin typeface="Avenir"/>
                <a:cs typeface="Avenir"/>
              </a:rPr>
              <a:t>This returns the “head” pose, which is a point centered between the user’s eyes in a right handed coordinate system with</a:t>
            </a:r>
            <a:r>
              <a:rPr lang="en-US" altLang="en-US" baseline="0" dirty="0" smtClean="0">
                <a:latin typeface="Avenir"/>
                <a:cs typeface="Avenir"/>
              </a:rPr>
              <a:t> negative z facing forward, positive Y facing up, and positive x facing to the user’s right. </a:t>
            </a:r>
            <a:endParaRPr lang="en-US" altLang="en-US" dirty="0" smtClean="0">
              <a:latin typeface="Avenir"/>
              <a:cs typeface="Avenir"/>
            </a:endParaRPr>
          </a:p>
          <a:p>
            <a:endParaRPr lang="en-US" dirty="0"/>
          </a:p>
        </p:txBody>
      </p:sp>
    </p:spTree>
    <p:extLst>
      <p:ext uri="{BB962C8B-B14F-4D97-AF65-F5344CB8AC3E}">
        <p14:creationId xmlns:p14="http://schemas.microsoft.com/office/powerpoint/2010/main" val="124603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that the</a:t>
            </a:r>
            <a:r>
              <a:rPr lang="en-US" baseline="0" dirty="0" smtClean="0"/>
              <a:t> pose provided by the </a:t>
            </a:r>
            <a:r>
              <a:rPr lang="en-US" baseline="0" dirty="0" err="1" smtClean="0"/>
              <a:t>Steamworks</a:t>
            </a:r>
            <a:r>
              <a:rPr lang="en-US" baseline="0" dirty="0" smtClean="0"/>
              <a:t> VR API includes position, but didn’t really get into why that’s important. I mean, it’s important for the totally mundane reason that it eliminates one cause of VR motion sickness, but other than that.</a:t>
            </a:r>
          </a:p>
          <a:p>
            <a:endParaRPr lang="en-US" baseline="0" dirty="0" smtClean="0"/>
          </a:p>
          <a:p>
            <a:r>
              <a:rPr lang="en-US" baseline="0" dirty="0" smtClean="0"/>
              <a:t>There is an entire class of game that is enabled by translation that won’t work on a display that has only rotation tracking. Any game where the object of gameplay is something that the player will orbit around needs to know where the player’s head is located. That would include any game that is situated in front of the player in virtual space. One example would be something like a virtual </a:t>
            </a:r>
            <a:r>
              <a:rPr lang="en-US" baseline="0" dirty="0" err="1" smtClean="0"/>
              <a:t>Jenga</a:t>
            </a:r>
            <a:r>
              <a:rPr lang="en-US" baseline="0" dirty="0" smtClean="0"/>
              <a:t> game where the player moves their head left and then looks right to see the left side of the stack. We think there are a bunch of possibilities for new kinds of VR games once this tracking is commonplace.</a:t>
            </a:r>
          </a:p>
          <a:p>
            <a:endParaRPr lang="en-US" dirty="0"/>
          </a:p>
        </p:txBody>
      </p:sp>
    </p:spTree>
    <p:extLst>
      <p:ext uri="{BB962C8B-B14F-4D97-AF65-F5344CB8AC3E}">
        <p14:creationId xmlns:p14="http://schemas.microsoft.com/office/powerpoint/2010/main" val="2299262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The other tracking function your game will likely use is </a:t>
            </a:r>
            <a:r>
              <a:rPr lang="en-US" altLang="en-US" dirty="0" err="1" smtClean="0">
                <a:latin typeface="Avenir"/>
                <a:cs typeface="Avenir"/>
              </a:rPr>
              <a:t>ZeroTracker</a:t>
            </a:r>
            <a:r>
              <a:rPr lang="en-US" altLang="en-US" dirty="0" smtClean="0">
                <a:latin typeface="Avenir"/>
                <a:cs typeface="Avenir"/>
              </a:rPr>
              <a:t>. This sets the user’s current position and rotation as the origin of the every future pose returned by the API. This is important for games that are applying head tracking information on top of some sort of in-world player position.</a:t>
            </a:r>
          </a:p>
          <a:p>
            <a:endParaRPr lang="en-US" altLang="en-US" dirty="0" smtClean="0">
              <a:latin typeface="Avenir"/>
              <a:cs typeface="Avenir"/>
            </a:endParaRPr>
          </a:p>
          <a:p>
            <a:r>
              <a:rPr lang="en-US" altLang="en-US" dirty="0" smtClean="0">
                <a:latin typeface="Avenir"/>
                <a:cs typeface="Avenir"/>
              </a:rPr>
              <a:t>If you never call </a:t>
            </a:r>
            <a:r>
              <a:rPr lang="en-US" altLang="en-US" dirty="0" err="1" smtClean="0">
                <a:latin typeface="Avenir"/>
                <a:cs typeface="Avenir"/>
              </a:rPr>
              <a:t>ZeroTracker</a:t>
            </a:r>
            <a:r>
              <a:rPr lang="en-US" altLang="en-US" dirty="0" smtClean="0">
                <a:latin typeface="Avenir"/>
                <a:cs typeface="Avenir"/>
              </a:rPr>
              <a:t> all poses will be returned in a tracking space that is determined by the display’s tracking system. This is usually the camera or base station for the system or in the case of rotation-only systems the point between the user’s eyes.</a:t>
            </a:r>
          </a:p>
          <a:p>
            <a:endParaRPr lang="en-US" altLang="en-US" dirty="0" smtClean="0">
              <a:latin typeface="Avenir"/>
              <a:cs typeface="Avenir"/>
            </a:endParaRPr>
          </a:p>
          <a:p>
            <a:r>
              <a:rPr lang="en-US" altLang="en-US" dirty="0" smtClean="0">
                <a:latin typeface="Avenir"/>
                <a:cs typeface="Avenir"/>
              </a:rPr>
              <a:t>One thing that won’t change with Zeroing the tracker is that positive Y is always up. Zeroing affects yaw and position, but pitch and roll depend on which way the tracking system says is up.</a:t>
            </a:r>
          </a:p>
          <a:p>
            <a:endParaRPr lang="en-US" altLang="en-US" dirty="0" smtClean="0">
              <a:latin typeface="Avenir"/>
              <a:cs typeface="Avenir"/>
            </a:endParaRPr>
          </a:p>
          <a:p>
            <a:endParaRPr lang="en-US" altLang="en-US" dirty="0" smtClean="0">
              <a:latin typeface="Avenir"/>
              <a:cs typeface="Aveni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p:sp>
      <p:sp>
        <p:nvSpPr>
          <p:cNvPr id="64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a:cs typeface="Avenir"/>
              </a:rPr>
              <a:t>I realize that was quite a lot to take in. To learn more, check out the Steamworks documentation and example. Or find me sometime after this and I’d be happy to answer your questions.</a:t>
            </a:r>
          </a:p>
          <a:p>
            <a:endParaRPr lang="en-US" altLang="en-US" smtClean="0">
              <a:latin typeface="Avenir"/>
              <a:cs typeface="Aveni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The</a:t>
            </a:r>
            <a:r>
              <a:rPr lang="en-US" altLang="en-US" baseline="0" dirty="0" smtClean="0">
                <a:latin typeface="Avenir"/>
                <a:cs typeface="Avenir"/>
              </a:rPr>
              <a:t> last thing I want to talk about is what we are doing with VR in the Steam store. </a:t>
            </a:r>
            <a:endParaRPr lang="en-US" altLang="en-US" dirty="0" smtClean="0">
              <a:latin typeface="Avenir"/>
              <a:cs typeface="Avenir"/>
            </a:endParaRPr>
          </a:p>
          <a:p>
            <a:endParaRPr lang="en-US" altLang="en-US" dirty="0" smtClean="0">
              <a:latin typeface="Avenir"/>
              <a:cs typeface="Avenir"/>
            </a:endParaRPr>
          </a:p>
          <a:p>
            <a:r>
              <a:rPr lang="en-US" altLang="en-US" dirty="0" smtClean="0">
                <a:latin typeface="Avenir"/>
                <a:cs typeface="Avenir"/>
              </a:rPr>
              <a:t>In addition to the fact that you can now use</a:t>
            </a:r>
            <a:r>
              <a:rPr lang="en-US" altLang="en-US" baseline="0" dirty="0" smtClean="0">
                <a:latin typeface="Avenir"/>
                <a:cs typeface="Avenir"/>
              </a:rPr>
              <a:t> the store in VR, we are also adding a</a:t>
            </a:r>
            <a:r>
              <a:rPr lang="en-US" altLang="en-US" dirty="0" smtClean="0">
                <a:latin typeface="Avenir"/>
                <a:cs typeface="Avenir"/>
              </a:rPr>
              <a:t> VR support indicator similar to the Controller Support indicator. That includes puts the game into a category for games that have Steam VR support.</a:t>
            </a:r>
          </a:p>
          <a:p>
            <a:endParaRPr lang="en-US" altLang="en-US" dirty="0" smtClean="0">
              <a:latin typeface="Avenir"/>
              <a:cs typeface="Avenir"/>
            </a:endParaRPr>
          </a:p>
          <a:p>
            <a:r>
              <a:rPr lang="en-US" altLang="en-US" dirty="0" smtClean="0">
                <a:latin typeface="Avenir"/>
                <a:cs typeface="Avenir"/>
              </a:rPr>
              <a:t>Checking the box in the </a:t>
            </a:r>
            <a:r>
              <a:rPr lang="en-US" altLang="en-US" dirty="0" err="1" smtClean="0">
                <a:latin typeface="Avenir"/>
                <a:cs typeface="Avenir"/>
              </a:rPr>
              <a:t>Steamworks</a:t>
            </a:r>
            <a:r>
              <a:rPr lang="en-US" altLang="en-US" dirty="0" smtClean="0">
                <a:latin typeface="Avenir"/>
                <a:cs typeface="Avenir"/>
              </a:rPr>
              <a:t> site that makes</a:t>
            </a:r>
            <a:r>
              <a:rPr lang="en-US" altLang="en-US" baseline="0" dirty="0" smtClean="0">
                <a:latin typeface="Avenir"/>
                <a:cs typeface="Avenir"/>
              </a:rPr>
              <a:t> the </a:t>
            </a:r>
            <a:r>
              <a:rPr lang="en-US" altLang="en-US" baseline="0" dirty="0" err="1" smtClean="0">
                <a:latin typeface="Avenir"/>
                <a:cs typeface="Avenir"/>
              </a:rPr>
              <a:t>Steamworks</a:t>
            </a:r>
            <a:r>
              <a:rPr lang="en-US" altLang="en-US" baseline="0" dirty="0" smtClean="0">
                <a:latin typeface="Avenir"/>
                <a:cs typeface="Avenir"/>
              </a:rPr>
              <a:t> VR API available for your game also turns on this feature flag to make it easier for people to find your game.</a:t>
            </a:r>
            <a:endParaRPr lang="en-US" altLang="en-US" dirty="0" smtClean="0">
              <a:latin typeface="Avenir"/>
              <a:cs typeface="Avenir"/>
            </a:endParaRPr>
          </a:p>
          <a:p>
            <a:endParaRPr lang="en-US" altLang="en-US" dirty="0" smtClean="0">
              <a:latin typeface="Avenir"/>
              <a:cs typeface="Aveni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is all this going</a:t>
            </a:r>
            <a:r>
              <a:rPr lang="en-US" baseline="0" dirty="0" smtClean="0"/>
              <a:t> to be out in the world?</a:t>
            </a:r>
            <a:endParaRPr lang="en-US" dirty="0"/>
          </a:p>
        </p:txBody>
      </p:sp>
    </p:spTree>
    <p:extLst>
      <p:ext uri="{BB962C8B-B14F-4D97-AF65-F5344CB8AC3E}">
        <p14:creationId xmlns:p14="http://schemas.microsoft.com/office/powerpoint/2010/main" val="67241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1450" rtl="0" eaLnBrk="0" fontAlgn="base" latinLnBrk="0" hangingPunct="0">
              <a:lnSpc>
                <a:spcPct val="125000"/>
              </a:lnSpc>
              <a:spcBef>
                <a:spcPct val="0"/>
              </a:spcBef>
              <a:spcAft>
                <a:spcPct val="0"/>
              </a:spcAft>
              <a:buClrTx/>
              <a:buSzTx/>
              <a:buFontTx/>
              <a:buNone/>
              <a:tabLst/>
              <a:defRPr/>
            </a:pPr>
            <a:r>
              <a:rPr lang="en-US" dirty="0" smtClean="0"/>
              <a:t>This screen is at a fixed point in virtual space. If you are facing forward it is centered in front of you. When you look around the virtual screen rotates to match.</a:t>
            </a:r>
          </a:p>
          <a:p>
            <a:endParaRPr lang="en-US" dirty="0"/>
          </a:p>
        </p:txBody>
      </p:sp>
    </p:spTree>
    <p:extLst>
      <p:ext uri="{BB962C8B-B14F-4D97-AF65-F5344CB8AC3E}">
        <p14:creationId xmlns:p14="http://schemas.microsoft.com/office/powerpoint/2010/main" val="2861091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what</a:t>
            </a:r>
            <a:r>
              <a:rPr lang="en-US" baseline="0" dirty="0" smtClean="0"/>
              <a:t> I talked about today is finished and is in the current Steam Client beta. That includes VR mode in Steam and in the overlay.  Sometime in the next few weeks we will release a new version of the </a:t>
            </a:r>
            <a:r>
              <a:rPr lang="en-US" baseline="0" dirty="0" err="1" smtClean="0"/>
              <a:t>Steamworks</a:t>
            </a:r>
            <a:r>
              <a:rPr lang="en-US" baseline="0" dirty="0" smtClean="0"/>
              <a:t> SDK that contains the rest. </a:t>
            </a:r>
          </a:p>
          <a:p>
            <a:endParaRPr lang="en-US" baseline="0" dirty="0" smtClean="0"/>
          </a:p>
          <a:p>
            <a:endParaRPr lang="en-US" dirty="0"/>
          </a:p>
        </p:txBody>
      </p:sp>
    </p:spTree>
    <p:extLst>
      <p:ext uri="{BB962C8B-B14F-4D97-AF65-F5344CB8AC3E}">
        <p14:creationId xmlns:p14="http://schemas.microsoft.com/office/powerpoint/2010/main" val="672418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p:sp>
      <p:sp>
        <p:nvSpPr>
          <p:cNvPr id="665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venir"/>
                <a:cs typeface="Avenir"/>
              </a:rPr>
              <a:t>In the meantime, here’s</a:t>
            </a:r>
            <a:r>
              <a:rPr lang="en-US" altLang="en-US" baseline="0" dirty="0" smtClean="0">
                <a:latin typeface="Avenir"/>
                <a:cs typeface="Avenir"/>
              </a:rPr>
              <a:t> a link to the VR API documentation on the </a:t>
            </a:r>
            <a:r>
              <a:rPr lang="en-US" altLang="en-US" baseline="0" dirty="0" err="1" smtClean="0">
                <a:latin typeface="Avenir"/>
                <a:cs typeface="Avenir"/>
              </a:rPr>
              <a:t>Steamworks</a:t>
            </a:r>
            <a:r>
              <a:rPr lang="en-US" altLang="en-US" baseline="0" dirty="0" smtClean="0">
                <a:latin typeface="Avenir"/>
                <a:cs typeface="Avenir"/>
              </a:rPr>
              <a:t> site. And another link to the slides from my GDC talk from last year about our experience getting VR mode working in TF2. The third link here is to the Steam Community hub for Steam VR. That’s where people are talking about VR mode in Steam.</a:t>
            </a:r>
          </a:p>
          <a:p>
            <a:endParaRPr lang="en-US" altLang="en-US" baseline="0" dirty="0" smtClean="0">
              <a:latin typeface="Avenir"/>
              <a:cs typeface="Avenir"/>
            </a:endParaRPr>
          </a:p>
          <a:p>
            <a:r>
              <a:rPr lang="en-US" altLang="en-US" baseline="0" dirty="0" smtClean="0">
                <a:latin typeface="Avenir"/>
                <a:cs typeface="Avenir"/>
              </a:rPr>
              <a:t>We have a few minutes for questions on all of this, then we’ll take a break for ten minutes and bring folks back up here for the VR Q&amp;A.</a:t>
            </a:r>
          </a:p>
          <a:p>
            <a:endParaRPr lang="en-US" altLang="en-US" dirty="0" smtClean="0">
              <a:latin typeface="Avenir"/>
              <a:cs typeface="Avenir"/>
            </a:endParaRPr>
          </a:p>
          <a:p>
            <a:r>
              <a:rPr lang="en-US" altLang="en-US" dirty="0" smtClean="0">
                <a:latin typeface="Avenir"/>
                <a:cs typeface="Avenir"/>
              </a:rPr>
              <a:t>Who has a question?</a:t>
            </a:r>
          </a:p>
          <a:p>
            <a:endParaRPr lang="en-US" altLang="en-US" dirty="0" smtClean="0">
              <a:latin typeface="Avenir"/>
              <a:cs typeface="Avenir"/>
            </a:endParaRPr>
          </a:p>
          <a:p>
            <a:endParaRPr lang="en-US" altLang="en-US" dirty="0" smtClean="0">
              <a:latin typeface="Avenir"/>
              <a:cs typeface="Aveni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login you can do anything that you can do in Steam. </a:t>
            </a:r>
            <a:endParaRPr lang="en-US" dirty="0"/>
          </a:p>
        </p:txBody>
      </p:sp>
    </p:spTree>
    <p:extLst>
      <p:ext uri="{BB962C8B-B14F-4D97-AF65-F5344CB8AC3E}">
        <p14:creationId xmlns:p14="http://schemas.microsoft.com/office/powerpoint/2010/main" val="145275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library it’s easy to filter down to games that support VR and then launch one of those games.</a:t>
            </a:r>
            <a:endParaRPr lang="en-US" dirty="0"/>
          </a:p>
        </p:txBody>
      </p:sp>
    </p:spTree>
    <p:extLst>
      <p:ext uri="{BB962C8B-B14F-4D97-AF65-F5344CB8AC3E}">
        <p14:creationId xmlns:p14="http://schemas.microsoft.com/office/powerpoint/2010/main" val="249163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many games that support VR don’t necessarily support it for</a:t>
            </a:r>
            <a:r>
              <a:rPr lang="en-US" baseline="0" dirty="0" smtClean="0"/>
              <a:t> every part of the experience. It turns out that Half-Life 2 is one of those games. The bits of code that understand VR don’t run until after the splash screen goes away.</a:t>
            </a:r>
          </a:p>
          <a:p>
            <a:endParaRPr lang="en-US" baseline="0" dirty="0" smtClean="0"/>
          </a:p>
          <a:p>
            <a:r>
              <a:rPr lang="en-US" baseline="0" dirty="0" smtClean="0"/>
              <a:t>So for those games, Steam will show whatever the game is drawing on the same virtual screen. We are calling this “Legacy Mode”, and in theory you could play an entire game in this mode using Steam’s upcoming streaming feature.</a:t>
            </a:r>
            <a:endParaRPr lang="en-US" dirty="0"/>
          </a:p>
        </p:txBody>
      </p:sp>
    </p:spTree>
    <p:extLst>
      <p:ext uri="{BB962C8B-B14F-4D97-AF65-F5344CB8AC3E}">
        <p14:creationId xmlns:p14="http://schemas.microsoft.com/office/powerpoint/2010/main" val="91287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Half-Life 2 works today, the game will start up in “desktop” mode, with</a:t>
            </a:r>
            <a:r>
              <a:rPr lang="en-US" baseline="0" dirty="0" smtClean="0"/>
              <a:t> an option on the main menu that switches to VR. </a:t>
            </a:r>
            <a:endParaRPr lang="en-US" dirty="0"/>
          </a:p>
        </p:txBody>
      </p:sp>
    </p:spTree>
    <p:extLst>
      <p:ext uri="{BB962C8B-B14F-4D97-AF65-F5344CB8AC3E}">
        <p14:creationId xmlns:p14="http://schemas.microsoft.com/office/powerpoint/2010/main" val="927157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1657350"/>
            <a:ext cx="6019800" cy="1143000"/>
          </a:xfrm>
        </p:spPr>
        <p:txBody>
          <a:bodyPr anchor="t"/>
          <a:lstStyle>
            <a:lvl1pPr algn="l">
              <a:spcAft>
                <a:spcPts val="1800"/>
              </a:spcAft>
              <a:defRPr sz="4400" b="0" i="0" cap="all">
                <a:solidFill>
                  <a:schemeClr val="bg1"/>
                </a:solidFill>
              </a:defRPr>
            </a:lvl1pPr>
          </a:lstStyle>
          <a:p>
            <a:r>
              <a:rPr lang="en-US" smtClean="0">
                <a:sym typeface="Arial" charset="0"/>
              </a:rPr>
              <a:t>Click to edit Master title style</a:t>
            </a:r>
            <a:endParaRPr lang="en-US" dirty="0"/>
          </a:p>
        </p:txBody>
      </p:sp>
      <p:sp>
        <p:nvSpPr>
          <p:cNvPr id="11" name="Text Placeholder 10"/>
          <p:cNvSpPr>
            <a:spLocks noGrp="1"/>
          </p:cNvSpPr>
          <p:nvPr>
            <p:ph type="body" sz="quarter" idx="10"/>
          </p:nvPr>
        </p:nvSpPr>
        <p:spPr>
          <a:xfrm>
            <a:off x="2514600" y="2876550"/>
            <a:ext cx="6019800" cy="914400"/>
          </a:xfrm>
        </p:spPr>
        <p:txBody>
          <a:bodyPr/>
          <a:lstStyle>
            <a:lvl1pPr marL="0" indent="0" algn="l">
              <a:buFontTx/>
              <a:buNone/>
              <a:defRPr sz="3200">
                <a:solidFill>
                  <a:schemeClr val="bg1"/>
                </a:solidFill>
              </a:defRPr>
            </a:lvl1pPr>
          </a:lstStyle>
          <a:p>
            <a:pPr lvl="0"/>
            <a:r>
              <a:rPr lang="en-US" smtClean="0">
                <a:sym typeface="Arial" charset="0"/>
              </a:rPr>
              <a:t>Click to edit Master text styles</a:t>
            </a:r>
          </a:p>
        </p:txBody>
      </p:sp>
    </p:spTree>
    <p:extLst>
      <p:ext uri="{BB962C8B-B14F-4D97-AF65-F5344CB8AC3E}">
        <p14:creationId xmlns:p14="http://schemas.microsoft.com/office/powerpoint/2010/main" val="90817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198626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8200" y="1200150"/>
            <a:ext cx="7467600" cy="3394075"/>
          </a:xfrm>
        </p:spPr>
        <p:txBody>
          <a:bodyPr/>
          <a:lstStyle>
            <a:lvl1pPr marL="342900" indent="-342900">
              <a:buFont typeface="Arial"/>
              <a:buChar char="•"/>
              <a:defRPr/>
            </a:lvl1pPr>
            <a:lvl2pPr marL="742950" indent="-285750">
              <a:buFont typeface="Lucida Grande"/>
              <a:buChar char="—"/>
              <a:defRPr/>
            </a:lvl2pPr>
            <a:lvl4pPr marL="1600200" indent="-228600">
              <a:buFont typeface="Lucida Grande"/>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16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657350"/>
            <a:ext cx="7772400" cy="1219200"/>
          </a:xfrm>
        </p:spPr>
        <p:txBody>
          <a:bodyPr anchor="t">
            <a:noAutofit/>
          </a:bodyPr>
          <a:lstStyle>
            <a:lvl1pPr algn="l">
              <a:defRPr sz="3600" b="0" i="0" kern="1200" cap="all" spc="0"/>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52750"/>
            <a:ext cx="7772400" cy="1523999"/>
          </a:xfrm>
        </p:spPr>
        <p:txBody>
          <a:bodyPr/>
          <a:lstStyle>
            <a:lvl1pPr marL="0" indent="0">
              <a:buNone/>
              <a:defRPr sz="2000">
                <a:solidFill>
                  <a:schemeClr val="accent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14276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200151"/>
            <a:ext cx="3657600" cy="33944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5538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838200" y="1200151"/>
            <a:ext cx="3657600" cy="3394472"/>
          </a:xfrm>
        </p:spPr>
        <p:txBody>
          <a:bodyPr>
            <a:normAutofit/>
          </a:bodyPr>
          <a:lstStyle>
            <a:lvl1pPr marL="342900" indent="-342900">
              <a:buFont typeface="Arial"/>
              <a:buChar char="•"/>
              <a:defRPr sz="2000"/>
            </a:lvl1pPr>
            <a:lvl2pPr marL="742950" indent="-285750">
              <a:buFont typeface="Lucida Grande"/>
              <a:buChar char="—"/>
              <a:defRPr sz="2000"/>
            </a:lvl2pPr>
            <a:lvl3pPr>
              <a:defRPr sz="2000"/>
            </a:lvl3pPr>
            <a:lvl4pPr marL="1600200" indent="-228600">
              <a:buFont typeface="Lucida Grande"/>
              <a:buChar cha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2"/>
          </p:nvPr>
        </p:nvSpPr>
        <p:spPr>
          <a:xfrm>
            <a:off x="4648200" y="1200151"/>
            <a:ext cx="4038600" cy="3394472"/>
          </a:xfrm>
        </p:spPr>
        <p:txBody>
          <a:bodyPr>
            <a:normAutofit/>
          </a:bodyPr>
          <a:lstStyle>
            <a:lvl1pPr marL="342900" indent="-342900">
              <a:buFont typeface="Arial"/>
              <a:buChar char="•"/>
              <a:defRPr sz="2000"/>
            </a:lvl1pPr>
            <a:lvl2pPr marL="742950" indent="-285750">
              <a:buFont typeface="Lucida Grande"/>
              <a:buChar char="—"/>
              <a:defRPr sz="2000"/>
            </a:lvl2pPr>
            <a:lvl3pPr>
              <a:defRPr sz="2000"/>
            </a:lvl3pPr>
            <a:lvl4pPr marL="1600200" indent="-228600">
              <a:buFont typeface="Lucida Grande"/>
              <a:buChar cha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215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14750"/>
            <a:ext cx="7315200" cy="457200"/>
          </a:xfrm>
        </p:spPr>
        <p:txBody>
          <a:bodyPr anchor="b">
            <a:noAutofit/>
          </a:bodyPr>
          <a:lstStyle>
            <a:lvl1pPr algn="ctr">
              <a:defRPr sz="2400" b="0" i="0" cap="all"/>
            </a:lvl1pPr>
          </a:lstStyle>
          <a:p>
            <a:r>
              <a:rPr lang="en-US" dirty="0" smtClean="0"/>
              <a:t>Click to edit Master title style</a:t>
            </a:r>
            <a:endParaRPr lang="en-US" dirty="0"/>
          </a:p>
        </p:txBody>
      </p:sp>
      <p:sp>
        <p:nvSpPr>
          <p:cNvPr id="3" name="Picture Placeholder 2"/>
          <p:cNvSpPr>
            <a:spLocks noGrp="1"/>
          </p:cNvSpPr>
          <p:nvPr>
            <p:ph type="pic" idx="1"/>
          </p:nvPr>
        </p:nvSpPr>
        <p:spPr>
          <a:xfrm>
            <a:off x="914400" y="459580"/>
            <a:ext cx="7315200" cy="325516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914400" y="4171950"/>
            <a:ext cx="7315200" cy="457200"/>
          </a:xfrm>
        </p:spPr>
        <p:txBody>
          <a:bodyPr/>
          <a:lstStyle>
            <a:lvl1pPr marL="0" indent="0" algn="ctr">
              <a:buNone/>
              <a:defRPr sz="14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022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Image">
    <p:bg>
      <p:bgRef idx="1001">
        <a:schemeClr val="bg2"/>
      </p:bgRef>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143500"/>
          </a:xfrm>
        </p:spPr>
        <p:txBody>
          <a:bodyPr rtlCol="0">
            <a:normAutofit/>
          </a:bodyPr>
          <a:lstStyle/>
          <a:p>
            <a:pPr lvl="0"/>
            <a:endParaRPr lang="en-US" noProof="0" dirty="0" smtClean="0"/>
          </a:p>
        </p:txBody>
      </p:sp>
    </p:spTree>
    <p:extLst>
      <p:ext uri="{BB962C8B-B14F-4D97-AF65-F5344CB8AC3E}">
        <p14:creationId xmlns:p14="http://schemas.microsoft.com/office/powerpoint/2010/main" val="426804021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Video">
    <p:bg>
      <p:bgRef idx="1001">
        <a:schemeClr val="bg2"/>
      </p:bgRef>
    </p:bg>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9144000" cy="5143500"/>
          </a:xfrm>
        </p:spPr>
        <p:txBody>
          <a:bodyPr rtlCol="0">
            <a:normAutofit/>
          </a:bodyPr>
          <a:lstStyle/>
          <a:p>
            <a:pPr lvl="0"/>
            <a:endParaRPr lang="en-US" noProof="0" smtClean="0"/>
          </a:p>
        </p:txBody>
      </p:sp>
    </p:spTree>
    <p:extLst>
      <p:ext uri="{BB962C8B-B14F-4D97-AF65-F5344CB8AC3E}">
        <p14:creationId xmlns:p14="http://schemas.microsoft.com/office/powerpoint/2010/main" val="376168297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206375"/>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200150"/>
            <a:ext cx="7467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40" r:id="rId1"/>
    <p:sldLayoutId id="2147483734" r:id="rId2"/>
    <p:sldLayoutId id="2147483735" r:id="rId3"/>
    <p:sldLayoutId id="2147483736" r:id="rId4"/>
    <p:sldLayoutId id="2147483737" r:id="rId5"/>
    <p:sldLayoutId id="2147483738" r:id="rId6"/>
    <p:sldLayoutId id="2147483739" r:id="rId7"/>
    <p:sldLayoutId id="2147483741" r:id="rId8"/>
    <p:sldLayoutId id="2147483742" r:id="rId9"/>
  </p:sldLayoutIdLst>
  <p:txStyles>
    <p:titleStyle>
      <a:lvl1pPr algn="ctr" defTabSz="457200" rtl="0" eaLnBrk="0" fontAlgn="base" hangingPunct="0">
        <a:spcBef>
          <a:spcPct val="0"/>
        </a:spcBef>
        <a:spcAft>
          <a:spcPct val="0"/>
        </a:spcAft>
        <a:defRPr sz="40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defRPr sz="24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SDD_Title-slide_bk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p:txBody>
          <a:bodyPr rtlCol="0">
            <a:normAutofit fontScale="90000"/>
          </a:bodyPr>
          <a:lstStyle/>
          <a:p>
            <a:pPr eaLnBrk="1" fontAlgn="auto" hangingPunct="1">
              <a:defRPr/>
            </a:pPr>
            <a:r>
              <a:rPr lang="en-US" sz="3500" dirty="0" smtClean="0">
                <a:solidFill>
                  <a:srgbClr val="FFFFFF"/>
                </a:solidFill>
                <a:ea typeface="+mj-ea"/>
                <a:cs typeface="Arial" charset="0"/>
                <a:sym typeface="Arial" charset="0"/>
              </a:rPr>
              <a:t>Joe Ludwig</a:t>
            </a:r>
            <a:br>
              <a:rPr lang="en-US" sz="3500" dirty="0" smtClean="0">
                <a:solidFill>
                  <a:srgbClr val="FFFFFF"/>
                </a:solidFill>
                <a:ea typeface="+mj-ea"/>
                <a:cs typeface="Arial" charset="0"/>
                <a:sym typeface="Arial" charset="0"/>
              </a:rPr>
            </a:br>
            <a:r>
              <a:rPr lang="en-US" sz="2400" dirty="0" smtClean="0">
                <a:solidFill>
                  <a:srgbClr val="FFFFFF"/>
                </a:solidFill>
                <a:ea typeface="+mj-ea"/>
                <a:cs typeface="Arial" charset="0"/>
                <a:sym typeface="Arial" charset="0"/>
              </a:rPr>
              <a:t>Valve</a:t>
            </a:r>
            <a:br>
              <a:rPr lang="en-US" sz="2400" dirty="0" smtClean="0">
                <a:solidFill>
                  <a:srgbClr val="FFFFFF"/>
                </a:solidFill>
                <a:ea typeface="+mj-ea"/>
                <a:cs typeface="Arial" charset="0"/>
                <a:sym typeface="Arial" charset="0"/>
              </a:rPr>
            </a:br>
            <a:r>
              <a:rPr lang="en-US" sz="2300" dirty="0" smtClean="0">
                <a:solidFill>
                  <a:srgbClr val="FFFFFF"/>
                </a:solidFill>
                <a:ea typeface="+mj-ea"/>
                <a:cs typeface="Arial" charset="0"/>
                <a:sym typeface="Arial" charset="0"/>
              </a:rPr>
              <a:t/>
            </a:r>
            <a:br>
              <a:rPr lang="en-US" sz="2300" dirty="0" smtClean="0">
                <a:solidFill>
                  <a:srgbClr val="FFFFFF"/>
                </a:solidFill>
                <a:ea typeface="+mj-ea"/>
                <a:cs typeface="Arial" charset="0"/>
                <a:sym typeface="Arial" charset="0"/>
              </a:rPr>
            </a:br>
            <a:r>
              <a:rPr lang="en-US" sz="2400" dirty="0" smtClean="0">
                <a:solidFill>
                  <a:srgbClr val="FFFFFF"/>
                </a:solidFill>
                <a:ea typeface="+mj-ea"/>
                <a:cs typeface="Arial" charset="0"/>
                <a:sym typeface="Arial" charset="0"/>
              </a:rPr>
              <a:t>Virtual Reality and Steam</a:t>
            </a:r>
            <a:endParaRPr lang="en-US" dirty="0" smtClean="0">
              <a:ea typeface="+mj-ea"/>
              <a:cs typeface="+mj-cs"/>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6146" name="Picture 2" descr="\\fileserver\user\EricH\4You\4Joe\ToVRify\04-HL2 menu_3d.png"/>
          <p:cNvPicPr>
            <a:picLocks noChangeAspect="1" noChangeArrowheads="1"/>
          </p:cNvPicPr>
          <p:nvPr/>
        </p:nvPicPr>
        <p:blipFill rotWithShape="1">
          <a:blip r:embed="rId3">
            <a:extLst>
              <a:ext uri="{28A0092B-C50C-407E-A947-70E740481C1C}">
                <a14:useLocalDpi xmlns:a14="http://schemas.microsoft.com/office/drawing/2010/main" val="0"/>
              </a:ext>
            </a:extLst>
          </a:blip>
          <a:srcRect l="5167" r="6000"/>
          <a:stretch/>
        </p:blipFill>
        <p:spPr bwMode="auto">
          <a:xfrm>
            <a:off x="472440" y="0"/>
            <a:ext cx="812292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78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2296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icture Placeholder 1"/>
          <p:cNvSpPr>
            <a:spLocks noGrp="1"/>
          </p:cNvSpPr>
          <p:nvPr>
            <p:ph type="pic" sz="quarter" idx="10"/>
          </p:nvPr>
        </p:nvSpPr>
        <p:spPr/>
      </p:sp>
    </p:spTree>
    <p:extLst>
      <p:ext uri="{BB962C8B-B14F-4D97-AF65-F5344CB8AC3E}">
        <p14:creationId xmlns:p14="http://schemas.microsoft.com/office/powerpoint/2010/main" val="2144517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7170" name="Picture 2" descr="\\fileserver\user\EricH\4You\4Joe\ToVRify\07-overlay_3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76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Nice Mockups.</a:t>
            </a:r>
            <a:br>
              <a:rPr lang="en-US" dirty="0" smtClean="0"/>
            </a:br>
            <a:r>
              <a:rPr lang="en-US" dirty="0" smtClean="0"/>
              <a:t>What actually works?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2756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r>
              <a:rPr lang="en-US" dirty="0" smtClean="0"/>
              <a:t>Steam Big Picture in VR Mode</a:t>
            </a:r>
            <a:endParaRPr lang="en-US" dirty="0"/>
          </a:p>
        </p:txBody>
      </p:sp>
      <p:pic>
        <p:nvPicPr>
          <p:cNvPr id="1026" name="Picture 2" descr="\\fileserver\user\aaronl\Screenshots\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618" y="438150"/>
            <a:ext cx="5926382" cy="370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08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r>
              <a:rPr lang="en-US" dirty="0" smtClean="0"/>
              <a:t>Steam Overlay and Half-Life 2 in VR</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38150"/>
            <a:ext cx="597408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941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r>
              <a:rPr lang="en-US" altLang="en-US" dirty="0" err="1"/>
              <a:t>Steamworks</a:t>
            </a:r>
            <a:r>
              <a:rPr lang="en-US" altLang="en-US" dirty="0"/>
              <a:t> Example </a:t>
            </a:r>
            <a:r>
              <a:rPr lang="en-US" altLang="en-US" dirty="0" smtClean="0"/>
              <a:t>(aka </a:t>
            </a:r>
            <a:r>
              <a:rPr lang="en-US" altLang="en-US" dirty="0" err="1" smtClean="0"/>
              <a:t>Spacewar</a:t>
            </a:r>
            <a:r>
              <a:rPr lang="en-US" altLang="en-US" dirty="0" smtClean="0"/>
              <a:t>) in VR</a:t>
            </a:r>
            <a:endParaRPr lang="en-US" altLang="en-US" dirty="0"/>
          </a:p>
          <a:p>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87" t="26074" r="14887" b="21534"/>
          <a:stretch/>
        </p:blipFill>
        <p:spPr bwMode="auto">
          <a:xfrm>
            <a:off x="905376" y="590550"/>
            <a:ext cx="734708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a:xfrm>
            <a:off x="838200" y="206375"/>
            <a:ext cx="7467600" cy="857250"/>
          </a:xfrm>
          <a:prstGeom prst="rect">
            <a:avLst/>
          </a:prstGeom>
        </p:spPr>
        <p:txBody>
          <a:bodyPr/>
          <a:lstStyle>
            <a:lvl1pPr algn="ctr" defTabSz="457200" rtl="0" eaLnBrk="0" fontAlgn="base" hangingPunct="0">
              <a:spcBef>
                <a:spcPct val="0"/>
              </a:spcBef>
              <a:spcAft>
                <a:spcPct val="0"/>
              </a:spcAft>
              <a:defRPr sz="40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000">
                <a:solidFill>
                  <a:schemeClr val="tx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000">
                <a:solidFill>
                  <a:schemeClr val="tx1"/>
                </a:solidFill>
                <a:latin typeface="Arial" charset="0"/>
                <a:ea typeface="ＭＳ Ｐゴシック" charset="0"/>
                <a:cs typeface="ＭＳ Ｐゴシック" charset="0"/>
              </a:defRPr>
            </a:lvl9pPr>
          </a:lstStyle>
          <a:p>
            <a:endParaRPr lang="en-US" altLang="en-US" dirty="0" smtClean="0"/>
          </a:p>
        </p:txBody>
      </p:sp>
    </p:spTree>
    <p:extLst>
      <p:ext uri="{BB962C8B-B14F-4D97-AF65-F5344CB8AC3E}">
        <p14:creationId xmlns:p14="http://schemas.microsoft.com/office/powerpoint/2010/main" val="1160777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dirty="0" smtClean="0"/>
              <a:t>What are our goals?</a:t>
            </a:r>
          </a:p>
          <a:p>
            <a:pPr>
              <a:buFont typeface="Arial" panose="020B0604020202020204" pitchFamily="34" charset="0"/>
              <a:buChar char="•"/>
            </a:pPr>
            <a:r>
              <a:rPr lang="en-US" dirty="0" smtClean="0"/>
              <a:t>What exist and what does that mean for you?</a:t>
            </a:r>
            <a:endParaRPr lang="en-US" dirty="0"/>
          </a:p>
        </p:txBody>
      </p:sp>
      <p:sp>
        <p:nvSpPr>
          <p:cNvPr id="3" name="Title 2"/>
          <p:cNvSpPr>
            <a:spLocks noGrp="1"/>
          </p:cNvSpPr>
          <p:nvPr>
            <p:ph type="title"/>
          </p:nvPr>
        </p:nvSpPr>
        <p:spPr/>
        <p:txBody>
          <a:bodyPr/>
          <a:lstStyle/>
          <a:p>
            <a:r>
              <a:rPr lang="en-US" dirty="0" smtClean="0"/>
              <a:t>VR and Steam</a:t>
            </a:r>
            <a:endParaRPr lang="en-US" dirty="0"/>
          </a:p>
        </p:txBody>
      </p:sp>
    </p:spTree>
    <p:extLst>
      <p:ext uri="{BB962C8B-B14F-4D97-AF65-F5344CB8AC3E}">
        <p14:creationId xmlns:p14="http://schemas.microsoft.com/office/powerpoint/2010/main" val="3454270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p:cNvSpPr>
            <a:spLocks noGrp="1"/>
          </p:cNvSpPr>
          <p:nvPr>
            <p:ph idx="1"/>
          </p:nvPr>
        </p:nvSpPr>
        <p:spPr/>
        <p:txBody>
          <a:bodyPr/>
          <a:lstStyle/>
          <a:p>
            <a:r>
              <a:rPr lang="en-US" altLang="en-US" dirty="0" smtClean="0"/>
              <a:t>New </a:t>
            </a:r>
            <a:r>
              <a:rPr lang="en-US" altLang="en-US" dirty="0" err="1" smtClean="0"/>
              <a:t>ISteamUtils</a:t>
            </a:r>
            <a:r>
              <a:rPr lang="en-US" altLang="en-US" dirty="0" smtClean="0"/>
              <a:t> member:</a:t>
            </a:r>
          </a:p>
          <a:p>
            <a:r>
              <a:rPr lang="en-US" altLang="en-US" dirty="0" smtClean="0"/>
              <a:t>	</a:t>
            </a:r>
            <a:r>
              <a:rPr lang="en-US" altLang="en-US" dirty="0" err="1" smtClean="0"/>
              <a:t>bool</a:t>
            </a:r>
            <a:r>
              <a:rPr lang="en-US" altLang="en-US" dirty="0" smtClean="0"/>
              <a:t> </a:t>
            </a:r>
            <a:r>
              <a:rPr lang="en-US" altLang="en-US" dirty="0" err="1" smtClean="0"/>
              <a:t>IsSteamRunningInVR</a:t>
            </a:r>
            <a:r>
              <a:rPr lang="en-US" altLang="en-US" dirty="0" smtClean="0"/>
              <a:t>();</a:t>
            </a:r>
          </a:p>
          <a:p>
            <a:endParaRPr lang="en-US" altLang="en-US" dirty="0" smtClean="0"/>
          </a:p>
        </p:txBody>
      </p:sp>
      <p:sp>
        <p:nvSpPr>
          <p:cNvPr id="8195" name="Title 2"/>
          <p:cNvSpPr>
            <a:spLocks noGrp="1"/>
          </p:cNvSpPr>
          <p:nvPr>
            <p:ph type="title"/>
          </p:nvPr>
        </p:nvSpPr>
        <p:spPr/>
        <p:txBody>
          <a:bodyPr/>
          <a:lstStyle/>
          <a:p>
            <a:r>
              <a:rPr lang="en-US" altLang="en-US" dirty="0" smtClean="0"/>
              <a:t>VR Mode in Steam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29200" y="3276600"/>
            <a:ext cx="2743200" cy="1295400"/>
          </a:xfrm>
          <a:prstGeom prst="rect">
            <a:avLst/>
          </a:prstGeom>
          <a:solidFill>
            <a:srgbClr val="FFBDE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Other Hardware SDK</a:t>
            </a:r>
            <a:endParaRPr lang="en-US" dirty="0">
              <a:solidFill>
                <a:schemeClr val="tx2"/>
              </a:solidFill>
            </a:endParaRPr>
          </a:p>
        </p:txBody>
      </p:sp>
      <p:sp>
        <p:nvSpPr>
          <p:cNvPr id="10242" name="Title 1"/>
          <p:cNvSpPr>
            <a:spLocks noGrp="1"/>
          </p:cNvSpPr>
          <p:nvPr>
            <p:ph type="title"/>
          </p:nvPr>
        </p:nvSpPr>
        <p:spPr/>
        <p:txBody>
          <a:bodyPr/>
          <a:lstStyle/>
          <a:p>
            <a:endParaRPr lang="en-US" altLang="en-US" dirty="0" smtClean="0"/>
          </a:p>
        </p:txBody>
      </p:sp>
      <p:sp>
        <p:nvSpPr>
          <p:cNvPr id="3" name="Rectangle 2"/>
          <p:cNvSpPr/>
          <p:nvPr/>
        </p:nvSpPr>
        <p:spPr>
          <a:xfrm>
            <a:off x="1524000" y="2133600"/>
            <a:ext cx="6019800" cy="762000"/>
          </a:xfrm>
          <a:prstGeom prst="rect">
            <a:avLst/>
          </a:prstGeom>
          <a:solidFill>
            <a:srgbClr val="B2EDE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2"/>
                </a:solidFill>
              </a:rPr>
              <a:t>Steamworks</a:t>
            </a:r>
            <a:r>
              <a:rPr lang="en-US" dirty="0" smtClean="0">
                <a:solidFill>
                  <a:schemeClr val="tx2"/>
                </a:solidFill>
              </a:rPr>
              <a:t> VR API</a:t>
            </a:r>
            <a:endParaRPr lang="en-US" dirty="0">
              <a:solidFill>
                <a:schemeClr val="tx2"/>
              </a:solidFill>
            </a:endParaRPr>
          </a:p>
        </p:txBody>
      </p:sp>
      <p:sp>
        <p:nvSpPr>
          <p:cNvPr id="6" name="Rectangle 5"/>
          <p:cNvSpPr/>
          <p:nvPr/>
        </p:nvSpPr>
        <p:spPr>
          <a:xfrm>
            <a:off x="4800600" y="3124200"/>
            <a:ext cx="2743200" cy="1295400"/>
          </a:xfrm>
          <a:prstGeom prst="rect">
            <a:avLst/>
          </a:prstGeom>
          <a:solidFill>
            <a:srgbClr val="FFB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Other Hardware SDK</a:t>
            </a:r>
            <a:endParaRPr lang="en-US" dirty="0">
              <a:solidFill>
                <a:schemeClr val="tx2"/>
              </a:solidFill>
            </a:endParaRPr>
          </a:p>
        </p:txBody>
      </p:sp>
      <p:sp>
        <p:nvSpPr>
          <p:cNvPr id="7" name="Rectangle 6"/>
          <p:cNvSpPr/>
          <p:nvPr/>
        </p:nvSpPr>
        <p:spPr>
          <a:xfrm>
            <a:off x="1524000" y="3124200"/>
            <a:ext cx="2743200" cy="1295400"/>
          </a:xfrm>
          <a:prstGeom prst="rect">
            <a:avLst/>
          </a:prstGeom>
          <a:solidFill>
            <a:srgbClr val="99F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Oculus VR SDK</a:t>
            </a:r>
            <a:endParaRPr lang="en-US" dirty="0">
              <a:solidFill>
                <a:schemeClr val="tx2"/>
              </a:solidFill>
            </a:endParaRPr>
          </a:p>
        </p:txBody>
      </p:sp>
      <p:sp>
        <p:nvSpPr>
          <p:cNvPr id="9" name="Rectangle 8"/>
          <p:cNvSpPr/>
          <p:nvPr/>
        </p:nvSpPr>
        <p:spPr>
          <a:xfrm>
            <a:off x="1524000" y="609600"/>
            <a:ext cx="2743200" cy="1295400"/>
          </a:xfrm>
          <a:prstGeom prst="rect">
            <a:avLst/>
          </a:prstGeom>
          <a:solidFill>
            <a:srgbClr val="FFE9A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solidFill>
              </a:rPr>
              <a:t>Your Game</a:t>
            </a:r>
            <a:endParaRPr lang="en-US" dirty="0">
              <a:solidFill>
                <a:schemeClr val="tx2"/>
              </a:solidFill>
            </a:endParaRPr>
          </a:p>
        </p:txBody>
      </p:sp>
      <p:sp>
        <p:nvSpPr>
          <p:cNvPr id="10" name="Rectangle 9"/>
          <p:cNvSpPr/>
          <p:nvPr/>
        </p:nvSpPr>
        <p:spPr>
          <a:xfrm>
            <a:off x="4813300" y="590550"/>
            <a:ext cx="2743200" cy="1295400"/>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Steam</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dirty="0" smtClean="0"/>
              <a:t>What are our goals?</a:t>
            </a:r>
          </a:p>
          <a:p>
            <a:pPr>
              <a:buFont typeface="Arial" panose="020B0604020202020204" pitchFamily="34" charset="0"/>
              <a:buChar char="•"/>
            </a:pPr>
            <a:r>
              <a:rPr lang="en-US" dirty="0" smtClean="0"/>
              <a:t>What exist and what does that mean for you?</a:t>
            </a:r>
            <a:endParaRPr lang="en-US" dirty="0"/>
          </a:p>
        </p:txBody>
      </p:sp>
      <p:sp>
        <p:nvSpPr>
          <p:cNvPr id="3" name="Title 2"/>
          <p:cNvSpPr>
            <a:spLocks noGrp="1"/>
          </p:cNvSpPr>
          <p:nvPr>
            <p:ph type="title"/>
          </p:nvPr>
        </p:nvSpPr>
        <p:spPr/>
        <p:txBody>
          <a:bodyPr/>
          <a:lstStyle/>
          <a:p>
            <a:r>
              <a:rPr lang="en-US" dirty="0" smtClean="0"/>
              <a:t>VR and Steam</a:t>
            </a:r>
            <a:endParaRPr lang="en-US" dirty="0"/>
          </a:p>
        </p:txBody>
      </p:sp>
    </p:spTree>
    <p:extLst>
      <p:ext uri="{BB962C8B-B14F-4D97-AF65-F5344CB8AC3E}">
        <p14:creationId xmlns:p14="http://schemas.microsoft.com/office/powerpoint/2010/main" val="1980246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VR in </a:t>
            </a:r>
            <a:r>
              <a:rPr lang="en-US" dirty="0" err="1" smtClean="0"/>
              <a:t>Steamworks</a:t>
            </a:r>
            <a:endParaRPr lang="en-US" dirty="0"/>
          </a:p>
        </p:txBody>
      </p:sp>
      <p:sp>
        <p:nvSpPr>
          <p:cNvPr id="3" name="Content Placeholder 2"/>
          <p:cNvSpPr>
            <a:spLocks noGrp="1"/>
          </p:cNvSpPr>
          <p:nvPr>
            <p:ph idx="1"/>
          </p:nvPr>
        </p:nvSpPr>
        <p:spPr>
          <a:xfrm>
            <a:off x="838200" y="1200150"/>
            <a:ext cx="4648200" cy="3394075"/>
          </a:xfrm>
        </p:spPr>
        <p:txBody>
          <a:bodyPr numCol="1"/>
          <a:lstStyle/>
          <a:p>
            <a:pPr marL="0" indent="0">
              <a:buNone/>
            </a:pPr>
            <a:r>
              <a:rPr lang="en-US" b="1" dirty="0" smtClean="0"/>
              <a:t>Future Proofing</a:t>
            </a:r>
          </a:p>
          <a:p>
            <a:r>
              <a:rPr lang="en-US" dirty="0" smtClean="0"/>
              <a:t>New Hardware</a:t>
            </a:r>
          </a:p>
          <a:p>
            <a:r>
              <a:rPr lang="en-US" dirty="0" smtClean="0"/>
              <a:t>Updated Software</a:t>
            </a:r>
          </a:p>
          <a:p>
            <a:pPr marL="0" indent="0">
              <a:buNone/>
            </a:pPr>
            <a:r>
              <a:rPr lang="en-US" b="1" dirty="0"/>
              <a:t>One </a:t>
            </a:r>
            <a:r>
              <a:rPr lang="en-US" b="1" dirty="0" smtClean="0"/>
              <a:t>Device, Multiple </a:t>
            </a:r>
            <a:r>
              <a:rPr lang="en-US" b="1" dirty="0"/>
              <a:t>Apps</a:t>
            </a:r>
          </a:p>
          <a:p>
            <a:endParaRPr lang="en-US" dirty="0"/>
          </a:p>
          <a:p>
            <a:endParaRPr lang="en-US" dirty="0"/>
          </a:p>
          <a:p>
            <a:endParaRPr lang="en-US" dirty="0"/>
          </a:p>
        </p:txBody>
      </p:sp>
    </p:spTree>
    <p:extLst>
      <p:ext uri="{BB962C8B-B14F-4D97-AF65-F5344CB8AC3E}">
        <p14:creationId xmlns:p14="http://schemas.microsoft.com/office/powerpoint/2010/main" val="220515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Future Proofing</a:t>
            </a:r>
            <a:endParaRPr lang="en-US" dirty="0"/>
          </a:p>
        </p:txBody>
      </p:sp>
      <p:sp>
        <p:nvSpPr>
          <p:cNvPr id="3" name="Text Placeholder 2"/>
          <p:cNvSpPr>
            <a:spLocks noGrp="1"/>
          </p:cNvSpPr>
          <p:nvPr>
            <p:ph type="body" idx="1"/>
          </p:nvPr>
        </p:nvSpPr>
        <p:spPr>
          <a:xfrm>
            <a:off x="722313" y="2952750"/>
            <a:ext cx="7772400" cy="1524000"/>
          </a:xfrm>
        </p:spPr>
        <p:txBody>
          <a:bodyPr/>
          <a:lstStyle/>
          <a:p>
            <a:pPr>
              <a:defRPr/>
            </a:pPr>
            <a:r>
              <a:rPr lang="en-US" dirty="0"/>
              <a:t>Future Hardware</a:t>
            </a:r>
          </a:p>
          <a:p>
            <a:pPr>
              <a:defRPr/>
            </a:pPr>
            <a:r>
              <a:rPr lang="en-US" dirty="0" smtClean="0"/>
              <a:t>Future Software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4" descr="data:image/jpeg;base64,/9j/4AAQSkZJRgABAQAAAQABAAD/2wCEAAkGBhISEBQUExQSFRQUFBcVFRUWFxcXGBYXFBcVFBQUFBgYGyYeFxkjGRQUHy8gJCcpLCwsFR4xNTAqNSYrLCkBCQoKDgwNFA8PFCkYFBgpKSkpKSkpKSkpKSkpKSkpKSkpKSkpKSkpKSkpKSwpKSkpKSkpKSksKSkuNSkpKSkpKf/AABEIAMIBAwMBIgACEQEDEQH/xAAcAAEAAQUBAQAAAAAAAAAAAAAABQIDBAYHCAH/xABLEAABAwICBgYFBwkFCQEAAAABAAIDBBESIQUGMUFRcQcTYYGRoSIyUnKxFEKCkrLB0QgjM0NTYpOi8BZUY3PDFxgkRIOjwtPxFf/EABYBAQEBAAAAAAAAAAAAAAAAAAABAv/EABkRAQEBAAMAAAAAAAAAAAAAAAARASExcf/aAAwDAQACEQMRAD8A7iiIgIiICIiAiIgIiICIiAiIgIiICIiAiIgIiICIiAiIgIiICIiAiIgIiICIiAiIgIiICIiAiIgIiICIiArNZWMijfJIcLI2l73cGtFyfAJVVccTS+R7GNG1zyGgcyclz7XfpIo5KSop4nOkMsUkQeBaNpc0tuS4guGe1oI7UEfpPpglxHqmRsZcgF4c5xA2HaAMt2fNQ1R0rVbjlUtj92OM/baVz2oJzIO47DxJ4LEe832nIAbVWXVabpVqhtmD+cQN/qMC2/UzpHFVMIJQ1sjheMtBAdZrnlpaSSDhaTfYbHv88tecuw+C2no60hHBpGmlke1jI3SF5zNgYpmi+EHe9qK9LIovRetFJUnDDUQyOtfA14x24lh9IeClFFEREBERAREQEREBERAREQEREBERAREQEREBERARFpPSfrk6ihZHEcMs+L0t7GNticP3iXADvO5BMaf12pKM4ZZLybomek/suNjObiAtC050yyEEQRtiHtPs9/MD1WnniC5dVaVJJNySdpOZJ2kk7SVHyVBK0yntLazSTvxSvdI7PN5va+0NByaOwWURLWXWG42zJAHEqT0Vq1V1JHUU88oOYc1hwH/qGzB3uQR0lireBdM0f0EVsjMUssELtzLOlPJxaQGnkXKK0r0O6ThuREydvGGQE24lsgYe4XUVpcbW71nxTi1hsWHW0ckLg2VkkTjsbKx0bjyDwCdqs4iERPidpzJdcZsyaS1wzYWuyLACAd+zvW1aB6Ua6ms1zhURj5kxJdv9WX1gb2zdj2bFzuOqKyo6q6o9E6s9JVHWEMDjDMchFLYFxzyjd6r9hNgcVtoC2teVoI2yENJDQ7Ik2ItyJA7MyBnmQM1uWruv9fRtzMk8LLB0c7XNLQTYYJcy03LRZ2IAbBwRa7uixtG1zZ4YpmghssbJGhwsQHtDgCNxsVkrKiIiAiIgIiICIiAiIgIiICIiAiIgIiIC49096LkvT1LQTEGuhefZcSHRk8A67xfiGjeF2FcA6UtefllQ6GN3/CwOIHCWRuT5XcWjMN3ZF2dxYmtAjjLnBoBLnGzWjMuJ2BoGZPYF0XVPoWqagB9STTRnPDa8zhn805R7j6VzxaF0Tou1LbRUgke0ConAfISBiY0j0IQf3Qc8/Wc7da26q0jX9A6hUFGB1VPHjH614D5Tx9N2Y5Cw7FsColma0Xc4NHEkAeJUVPrZSt2SB54Rh0nmwEDvKiphFp1f0lwx3s3+JJGzyaXO8lrtd0wW9V8DfdbJIfF2EeSDp1TSskaWyMa9p2tc0OB5g5FaVp3oa0bUAlkbqZ+50Bwt/hm7PAA9q0ir6V5Xfr5j7sbGeYN1EVGvrn+s+od7zyfiiMHXPouq9HgyEsmgB/Sx+iW3sB1kRN25m12lw4kLT2vsty/tQ3g7y/BQ2kYYZDiZ6DjtFvRPhsKUR0VUsg1JtksGSAt/EZqQoqRrwDe6tHSug7WOd000Us4+TxxAtjkcMnucA3qi7MNwtfdoyzbltXaGPBFwQRxGa82aHqmw3GEWda+y9xkFsrKh0ZxYZWH2gD9pqlHcEXJtH67VDLYZsY9l9n+N/S81tWi+kJjrCdhYfab6TeZG0eaK29Fbp6lsjQ5jg5p2EG4VxAREQEREBERAREQEVmorY4/Xe1vM59w3qLn1tp27C53IW+NkE0i1abXlvzWeLvuAWDUa8SEejhb2ht/iUG7rUtYOk+hpLgvdM9ri0shDXEEGzgXOc1gsb5Yr5LV6zWCqd/zEn0bN+yAoERNDhiY1zd4yUqM/XjpkZPS9TRCZj5RaV7wGujZvYwgkF7tmIGwF7G9rcz0VKxk0JcLxslic9vFjXtL297QR3rrkLNDyNAkp4Gu4yRA/zBYNbqtQv/RxUpH+HI5p8A8K0SukumqMXEUYPAuJPkLfFarpHpaqpL4XOaODbM8wMXmsas1UhbsY9vJ5P2rqIn0AwbHPHMA/gpRRVa2VDzcuF+JGM+L7qPqdLTP9eR7hwLjbw2K7LokjY8d4I/FYr9Hv3YTyI++yCw56tl6z6DVyrnfghgkkda9m4bW44iQ3zWxUfQ5pWQXMUUX+bM2//aD1RpmJMa6XT9AVWR6dTTMPBrZJPM4Pgsxn5Pj99czttTH4mdByjEqg5de/3f2/3138Ef8AsWNVdAEga4x1rHOAJa18BaHHPCC8SnCDkL4TbbY7EHLMSuRS4Tcd44hbZN0PaVaD+Zif2MmZc/XwhafLG5jnscC10bnNe02u1zXYHNNjudkgkxLcX4quPScrPVe4DgCo6mfkf627VcL1BKDS73etZ3MZ+KzKXTRbtuB25jx3KEhcsxrLhBvmr2sskLsUZyPrMJ9Fw+49u34LrGjNIsnibIw5O3bwd7T2grz5oAkSlvzbE8l1Ho6rCJZIvmlnWW4FpDSe8OH1QqN8RERRERARFRLIGtLjsaCTyAugsaR0lHAzHI6w3cSeDRvK0fTGvUjr4PzbOz1jzO7u81r2mdYH1Mhe76LdzW8B28TvUc6UlSovz6Ze4ki57TclYh0jITYKkwj2B4BfSHcPBKjKFSQBc571Q6rWI4O4FUFhUqss1iturVhuaVZddSjOdUNO4Kh2A7Qo8uK+dalGaYmbiR3qg0375WL1pTrygvmgPtAq1LSW2gFVMn4kC39ZDeqHVp2fFWC21kPzmO5g7FP6M0+Y/wBHWVkfYX9Y36jhZQrXX2i3arjIWlOhv1Br3UNtepglH+JFhJ743AD6qnKXpEb+sYwdsby7yLBbxXLoYGrIFO3ifFWjrcGvNG7bJh94WVmq6RKFnz3u9yOR3wauV/JeDihp3jY5KrdK7pupI9lPWu7erY0fzvB8lxjWvTVPVVs1RGx8YldjLC5ps6wDjkMrkYrZ5k55rcesc31ntHMhWaiqgI9J7DyF/uVqNFjqmNbYBx3k3Az8DkvvywcB4lbU51LfZf6H4r62tpxsiv3AKVVnU2upsToqqjfPHIQRJFcTROFhk8Ft47C+G+RByOIrZNMap08bgaapMjDta9hDmXz9YAB24WsCN91Dt06QLNY1vmvvyqV4vfLsyUpEjFHHCMtp2neVtPRxUXrD2xOH8zD9y0ZlKeOamNXdYRRSde5peGtcC0GxN8sr772Uqu3ouZjpzp/7vN9Zn4redW9OCspY6gMdGJMVmutezXuYDllY4bjsIW0SaIiAorWjS8dNSSyymzAAz6UhEbB9Zwz3bVKqI1r1dZXUklO9xaH4SHDMtcxwex1t4xNFxvF9iDgX/wCrLEbNdlwIDh5hZkGttvXhjd7pcw/ePJSus/R4+ggaXSNlBeQHhpaRdoIaQSfZdvK050KzBuFPrXSOtjZMzkGvHjdp8lKU+k6J+yojHvh7PMtt5rm5jKpN0SOuU+j4ZPUfC/3Xtd8Csh2ruXq+XwXGsSyafS00fqSyt917h8ClI6fUavdijanQPYtTh12rm7Kh597C/wC0CslvSFV/O6p/NlvskJwRnVGirKPloyFc/t24+tCw+65w+N1ZfrTE7bE8cnA/EBQWXRWVBCqfpmE+2OYH3FWXaSh9vxafwUH1wXzO98lQ7SUPtt81ZdpmEfOvyBP3K5RItLiALgC+wDzupCk0a91gGkngBdQMes8bT6Mbnnts0d+0q5Ua21T24Q/qmezF6Pi71j4q+jZKigEI/PSRxfuvd6fcxt3eSjZ9PU7fVEsp42Ebe4nE4/VC1pjCTkCSfHvWQ2hdtNgipCbWWQ+o2Ng7AXHxeSPABYMldI71nuPfYeAyXwQc19yHAJBaAVYaV9M7fab9YL6JWe03xCQA0r6FWyx2EHkVX1YKRWLUT2CytH6RNliPpATvWbR6OGHf4n8UiM1tU4q5V6Cr6mIfJ6WWWNxzkbgDSWn1RicL5jM9nNV0ujL5XNzkAN992d16BpIMEbGbcLWtvxwgC/kmYrzV/s40tuoZvrRD/UXojVjRZpqKmgNsUMEUbiNhcxjWuI5kFSaLSCIiAiIgjNY9CNq6d8JNibFrrXs4Zg/Ed64rrJqXPSEdbgwuJDXBwsbbRnY794XfVpPS5Q46AP8A2UrHdzrx28Xt8EHGHUx/+WKtuiIVwhU3UFosVJhCuk9v9d6oIPHyQWzTr4adVFzuAPfZUmcja092aQU9QVSYSq/lY33HMKptU07wkFgxHgqDGeBWZ1gTEkEdLD2Kx8nPAKWKpwIMKGkKorJi3IKSDViaQoi+xaLlBjaI0q2MnEHG4AuLHYSc7ntCnodIMkya4AnL0rtAvvc45AcTuWqSQ4SQciDbNXaRwxht7k5BozLidjQ0Zkk2y3qo7XV/k/wyXd8snxnO7mRub3DI2+koKv8Ayfqtn6Goppex7Xwnut1gPLJdl1bo3xUVNFISZI6eJjyTclzI2tcSd+YKkUV5lreizS0RN6RzwPnRPieDyGIO8QFCyat1jfWpKwc6eYfFi9aIg8fxvMUjcV2OBGTgWOsctjrHipYT5338V6ofGHCxAI4EXXlzSNOGTzMGxk0rPqSOZYeCouBSlIPRCjGjJbFoV+FhsCSRkRwaLW53+KkontTNHmSrhFjYOxk2y9D0hfvAHeuwLSejukdeSRwyaBGDvJPpP8sHit2QEREBERAREQFpvSxTOdo5xa5wDZGF4BtiaXAAHk/q3fRW5KO1i0f19JPENr4nBvvWJafrWQebXwO3PPeAR+KoJkG5ju8j8VlEqgoMY1JG1ju6x+BuqflrN5tzBHxWUVQ5QWxMDsIK+Fy+PpWH5rfBWXUrRsLx3n77oLpcqHMB3BWzAdz/ABAPwsqSx49k95H3IKzA3lyK+dTwcVR1jhtae6x+9PlQ33HMEfFUV2fxB5hOsfwB718bODsIKrDkHwVDvZKzqW5ztZYgKz6Y+igyQ/ku46h6PY3R1KcDb4MYOEXBe4vuD9JcJc7Ilej9EUfU08MX7OJjPqtDfuQZaIiAiIgLz30g6H6jSVQ21hI/r29omJe538TrB3L0IobWTVKnrmgTNOJt8EjTZ7b7QCQQQbbCCEHnhhyU9oaGSVzIo7lzjha25tc/AbSTzW4VXQl6d4quzeD4sR54mvAPgFuWrGpcFELsu+Qixkda9t4aBk0efaUGfq/ocU1OyIG5Gbne045uP9bgFIoiAiIgIiICIiAiIg89a4aO6iuqI9wkLm+7JaRoHIOA7lCEronTNo7DUQzAZSRljjuxRm47yH/yLnDnIBcqS5UOerT5UF4vVtzv6vZWutXwyqC7i599vuVJKsNenWILxK+Yla6xMaKrc0HaAeYCoMDeFuRI+BTGmJA6rg5w8PvCkKLIWuT2lYIcsymdtVRPat0XXVlPHa+KZlx+6HBz/wCUOXolcP6KYA/STD+zjkePAR/6i7ggIiICIiAiIgIiICIiAiIgIiICIiAiIgitZNW4a6AxS3Avia5uTmOAIDm3uNhIsRbNci0/0RV8JJg6upZuwkRybdhY84TYbw/Pgu5Ig8o6Tppqc2qIpYTe351jmAkeyXCzuYJWIZV62lha4FrgHA7QQCDzBWp6S6JtFTZmlZGeMLnQ/wAsZDT3hB50L18L12PSX5P8Jzp6uZh4SsZKOQw4D33K1XSXQhpOO5j+TzgbMDyx5+jIA0H6aDRceS+iRSGktU6+nv11JUsA+cIy9v148TfNQzKhp2EHvQZLpExKzjX3Ggu4l9xK1iX0OQXg5ZVO9YIcpLQWjJKqoip474pXhtx8xv6yTk1uJ3dbeg7X0QavNjpPlLm/nZ74SdohBs0DscW477wW32Lf1Zo6RkUbI4wGsja1jGjYGtAa0DkAFeQEREBERAREQEREBERAREQEREBERAREQEREBERAREQFHaT1cpKn9PTwS/5kbHEciRcKRRBpNb0NaJkuRTmMn9lLIwdzQ7CPBa/W/k+UxB6mqqWHdjEcgHcGsJHf3rqyIOG1f5P1UB+aq6d54PjfHfvBfbwUXN0I6VbsFK/3ZnD7UYXoZEHnuHoS0qdopW85nf8AjGV1Do01AOjYXmYxPqJXXc9gNmMs0CJrnAFwuC4mwuXbMgt0RAREQEREBERAREQEREBERAREQEREBERAREQEREBERAREQEREBERAREQEREBERAREQEREBERAREQEREBERAREQf/Z"/>
          <p:cNvSpPr>
            <a:spLocks noChangeAspect="1" noChangeArrowheads="1"/>
          </p:cNvSpPr>
          <p:nvPr/>
        </p:nvSpPr>
        <p:spPr bwMode="auto">
          <a:xfrm>
            <a:off x="45386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rgbClr val="000000"/>
                </a:solidFill>
                <a:latin typeface="Helvetica Light"/>
                <a:ea typeface="MS PGothic" pitchFamily="34" charset="-128"/>
                <a:sym typeface="Helvetica Light"/>
              </a:defRPr>
            </a:lvl1pPr>
            <a:lvl2pPr marL="742950" indent="-285750" eaLnBrk="0" hangingPunct="0">
              <a:defRPr sz="1900">
                <a:solidFill>
                  <a:srgbClr val="000000"/>
                </a:solidFill>
                <a:latin typeface="Helvetica Light"/>
                <a:ea typeface="MS PGothic" pitchFamily="34" charset="-128"/>
                <a:sym typeface="Helvetica Light"/>
              </a:defRPr>
            </a:lvl2pPr>
            <a:lvl3pPr marL="1143000" indent="-228600" eaLnBrk="0" hangingPunct="0">
              <a:defRPr sz="1900">
                <a:solidFill>
                  <a:srgbClr val="000000"/>
                </a:solidFill>
                <a:latin typeface="Helvetica Light"/>
                <a:ea typeface="MS PGothic" pitchFamily="34" charset="-128"/>
                <a:sym typeface="Helvetica Light"/>
              </a:defRPr>
            </a:lvl3pPr>
            <a:lvl4pPr marL="1600200" indent="-228600" eaLnBrk="0" hangingPunct="0">
              <a:defRPr sz="1900">
                <a:solidFill>
                  <a:srgbClr val="000000"/>
                </a:solidFill>
                <a:latin typeface="Helvetica Light"/>
                <a:ea typeface="MS PGothic" pitchFamily="34" charset="-128"/>
                <a:sym typeface="Helvetica Light"/>
              </a:defRPr>
            </a:lvl4pPr>
            <a:lvl5pPr marL="2057400" indent="-228600" eaLnBrk="0" hangingPunct="0">
              <a:defRPr sz="1900">
                <a:solidFill>
                  <a:srgbClr val="000000"/>
                </a:solidFill>
                <a:latin typeface="Helvetica Light"/>
                <a:ea typeface="MS PGothic" pitchFamily="34" charset="-128"/>
                <a:sym typeface="Helvetica Light"/>
              </a:defRPr>
            </a:lvl5pPr>
            <a:lvl6pPr marL="25146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6pPr>
            <a:lvl7pPr marL="29718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7pPr>
            <a:lvl8pPr marL="34290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8pPr>
            <a:lvl9pPr marL="38862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9pPr>
          </a:lstStyle>
          <a:p>
            <a:pPr algn="ctr" eaLnBrk="1"/>
            <a:endParaRPr lang="en-US" altLang="en-US"/>
          </a:p>
        </p:txBody>
      </p:sp>
      <p:sp>
        <p:nvSpPr>
          <p:cNvPr id="13315" name="AutoShape 6" descr="data:image/jpeg;base64,/9j/4AAQSkZJRgABAQAAAQABAAD/2wCEAAkGBhISEBQUExQSFRQUFBcVFRUWFxcXGBYXFBcVFBQUFBgYGyYeFxkjGRQUHy8gJCcpLCwsFR4xNTAqNSYrLCkBCQoKDgwNFA8PFCkYFBgpKSkpKSkpKSkpKSkpKSkpKSkpKSkpKSkpKSkpKSwpKSkpKSkpKSksKSkuNSkpKSkpKf/AABEIAMIBAwMBIgACEQEDEQH/xAAcAAEAAQUBAQAAAAAAAAAAAAAABQIDBAYHCAH/xABLEAABAwICBgYFBwkFCQEAAAABAAIDBBESIQUGMUFRcQcTYYGRoSIyUnKxFEKCkrLB0QgjM0NTYpOi8BZUY3PDFxgkRIOjwtPxFf/EABYBAQEBAAAAAAAAAAAAAAAAAAABAv/EABkRAQEBAAMAAAAAAAAAAAAAAAARASExcf/aAAwDAQACEQMRAD8A7iiIgIiICIiAiIgIiICIiAiIgIiICIiAiIgIiICIiAiIgIiICIiAiIgIiICIiAiIgIiICIiAiIgIiICIiArNZWMijfJIcLI2l73cGtFyfAJVVccTS+R7GNG1zyGgcyclz7XfpIo5KSop4nOkMsUkQeBaNpc0tuS4guGe1oI7UEfpPpglxHqmRsZcgF4c5xA2HaAMt2fNQ1R0rVbjlUtj92OM/baVz2oJzIO47DxJ4LEe832nIAbVWXVabpVqhtmD+cQN/qMC2/UzpHFVMIJQ1sjheMtBAdZrnlpaSSDhaTfYbHv88tecuw+C2no60hHBpGmlke1jI3SF5zNgYpmi+EHe9qK9LIovRetFJUnDDUQyOtfA14x24lh9IeClFFEREBERAREQEREBERAREQEREBERAREQEREBERARFpPSfrk6ihZHEcMs+L0t7GNticP3iXADvO5BMaf12pKM4ZZLybomek/suNjObiAtC050yyEEQRtiHtPs9/MD1WnniC5dVaVJJNySdpOZJ2kk7SVHyVBK0yntLazSTvxSvdI7PN5va+0NByaOwWURLWXWG42zJAHEqT0Vq1V1JHUU88oOYc1hwH/qGzB3uQR0lireBdM0f0EVsjMUssELtzLOlPJxaQGnkXKK0r0O6ThuREydvGGQE24lsgYe4XUVpcbW71nxTi1hsWHW0ckLg2VkkTjsbKx0bjyDwCdqs4iERPidpzJdcZsyaS1wzYWuyLACAd+zvW1aB6Ua6ms1zhURj5kxJdv9WX1gb2zdj2bFzuOqKyo6q6o9E6s9JVHWEMDjDMchFLYFxzyjd6r9hNgcVtoC2teVoI2yENJDQ7Ik2ItyJA7MyBnmQM1uWruv9fRtzMk8LLB0c7XNLQTYYJcy03LRZ2IAbBwRa7uixtG1zZ4YpmghssbJGhwsQHtDgCNxsVkrKiIiAiIgIiICIiAiIgIiICIiAiIgIiIC49096LkvT1LQTEGuhefZcSHRk8A67xfiGjeF2FcA6UtefllQ6GN3/CwOIHCWRuT5XcWjMN3ZF2dxYmtAjjLnBoBLnGzWjMuJ2BoGZPYF0XVPoWqagB9STTRnPDa8zhn805R7j6VzxaF0Tou1LbRUgke0ConAfISBiY0j0IQf3Qc8/Wc7da26q0jX9A6hUFGB1VPHjH614D5Tx9N2Y5Cw7FsColma0Xc4NHEkAeJUVPrZSt2SB54Rh0nmwEDvKiphFp1f0lwx3s3+JJGzyaXO8lrtd0wW9V8DfdbJIfF2EeSDp1TSskaWyMa9p2tc0OB5g5FaVp3oa0bUAlkbqZ+50Bwt/hm7PAA9q0ir6V5Xfr5j7sbGeYN1EVGvrn+s+od7zyfiiMHXPouq9HgyEsmgB/Sx+iW3sB1kRN25m12lw4kLT2vsty/tQ3g7y/BQ2kYYZDiZ6DjtFvRPhsKUR0VUsg1JtksGSAt/EZqQoqRrwDe6tHSug7WOd000Us4+TxxAtjkcMnucA3qi7MNwtfdoyzbltXaGPBFwQRxGa82aHqmw3GEWda+y9xkFsrKh0ZxYZWH2gD9pqlHcEXJtH67VDLYZsY9l9n+N/S81tWi+kJjrCdhYfab6TeZG0eaK29Fbp6lsjQ5jg5p2EG4VxAREQEREBERAREQEVmorY4/Xe1vM59w3qLn1tp27C53IW+NkE0i1abXlvzWeLvuAWDUa8SEejhb2ht/iUG7rUtYOk+hpLgvdM9ri0shDXEEGzgXOc1gsb5Yr5LV6zWCqd/zEn0bN+yAoERNDhiY1zd4yUqM/XjpkZPS9TRCZj5RaV7wGujZvYwgkF7tmIGwF7G9rcz0VKxk0JcLxslic9vFjXtL297QR3rrkLNDyNAkp4Gu4yRA/zBYNbqtQv/RxUpH+HI5p8A8K0SukumqMXEUYPAuJPkLfFarpHpaqpL4XOaODbM8wMXmsas1UhbsY9vJ5P2rqIn0AwbHPHMA/gpRRVa2VDzcuF+JGM+L7qPqdLTP9eR7hwLjbw2K7LokjY8d4I/FYr9Hv3YTyI++yCw56tl6z6DVyrnfghgkkda9m4bW44iQ3zWxUfQ5pWQXMUUX+bM2//aD1RpmJMa6XT9AVWR6dTTMPBrZJPM4Pgsxn5Pj99czttTH4mdByjEqg5de/3f2/3138Ef8AsWNVdAEga4x1rHOAJa18BaHHPCC8SnCDkL4TbbY7EHLMSuRS4Tcd44hbZN0PaVaD+Zif2MmZc/XwhafLG5jnscC10bnNe02u1zXYHNNjudkgkxLcX4quPScrPVe4DgCo6mfkf627VcL1BKDS73etZ3MZ+KzKXTRbtuB25jx3KEhcsxrLhBvmr2sskLsUZyPrMJ9Fw+49u34LrGjNIsnibIw5O3bwd7T2grz5oAkSlvzbE8l1Ho6rCJZIvmlnWW4FpDSe8OH1QqN8RERRERARFRLIGtLjsaCTyAugsaR0lHAzHI6w3cSeDRvK0fTGvUjr4PzbOz1jzO7u81r2mdYH1Mhe76LdzW8B28TvUc6UlSovz6Ze4ki57TclYh0jITYKkwj2B4BfSHcPBKjKFSQBc571Q6rWI4O4FUFhUqss1iturVhuaVZddSjOdUNO4Kh2A7Qo8uK+dalGaYmbiR3qg0375WL1pTrygvmgPtAq1LSW2gFVMn4kC39ZDeqHVp2fFWC21kPzmO5g7FP6M0+Y/wBHWVkfYX9Y36jhZQrXX2i3arjIWlOhv1Br3UNtepglH+JFhJ743AD6qnKXpEb+sYwdsby7yLBbxXLoYGrIFO3ifFWjrcGvNG7bJh94WVmq6RKFnz3u9yOR3wauV/JeDihp3jY5KrdK7pupI9lPWu7erY0fzvB8lxjWvTVPVVs1RGx8YldjLC5ps6wDjkMrkYrZ5k55rcesc31ntHMhWaiqgI9J7DyF/uVqNFjqmNbYBx3k3Az8DkvvywcB4lbU51LfZf6H4r62tpxsiv3AKVVnU2upsToqqjfPHIQRJFcTROFhk8Ft47C+G+RByOIrZNMap08bgaapMjDta9hDmXz9YAB24WsCN91Dt06QLNY1vmvvyqV4vfLsyUpEjFHHCMtp2neVtPRxUXrD2xOH8zD9y0ZlKeOamNXdYRRSde5peGtcC0GxN8sr772Uqu3ouZjpzp/7vN9Zn4redW9OCspY6gMdGJMVmutezXuYDllY4bjsIW0SaIiAorWjS8dNSSyymzAAz6UhEbB9Zwz3bVKqI1r1dZXUklO9xaH4SHDMtcxwex1t4xNFxvF9iDgX/wCrLEbNdlwIDh5hZkGttvXhjd7pcw/ePJSus/R4+ggaXSNlBeQHhpaRdoIaQSfZdvK050KzBuFPrXSOtjZMzkGvHjdp8lKU+k6J+yojHvh7PMtt5rm5jKpN0SOuU+j4ZPUfC/3Xtd8Csh2ruXq+XwXGsSyafS00fqSyt917h8ClI6fUavdijanQPYtTh12rm7Kh597C/wC0CslvSFV/O6p/NlvskJwRnVGirKPloyFc/t24+tCw+65w+N1ZfrTE7bE8cnA/EBQWXRWVBCqfpmE+2OYH3FWXaSh9vxafwUH1wXzO98lQ7SUPtt81ZdpmEfOvyBP3K5RItLiALgC+wDzupCk0a91gGkngBdQMes8bT6Mbnnts0d+0q5Ua21T24Q/qmezF6Pi71j4q+jZKigEI/PSRxfuvd6fcxt3eSjZ9PU7fVEsp42Ebe4nE4/VC1pjCTkCSfHvWQ2hdtNgipCbWWQ+o2Ng7AXHxeSPABYMldI71nuPfYeAyXwQc19yHAJBaAVYaV9M7fab9YL6JWe03xCQA0r6FWyx2EHkVX1YKRWLUT2CytH6RNliPpATvWbR6OGHf4n8UiM1tU4q5V6Cr6mIfJ6WWWNxzkbgDSWn1RicL5jM9nNV0ujL5XNzkAN992d16BpIMEbGbcLWtvxwgC/kmYrzV/s40tuoZvrRD/UXojVjRZpqKmgNsUMEUbiNhcxjWuI5kFSaLSCIiAiIgjNY9CNq6d8JNibFrrXs4Zg/Ed64rrJqXPSEdbgwuJDXBwsbbRnY794XfVpPS5Q46AP8A2UrHdzrx28Xt8EHGHUx/+WKtuiIVwhU3UFosVJhCuk9v9d6oIPHyQWzTr4adVFzuAPfZUmcja092aQU9QVSYSq/lY33HMKptU07wkFgxHgqDGeBWZ1gTEkEdLD2Kx8nPAKWKpwIMKGkKorJi3IKSDViaQoi+xaLlBjaI0q2MnEHG4AuLHYSc7ntCnodIMkya4AnL0rtAvvc45AcTuWqSQ4SQciDbNXaRwxht7k5BozLidjQ0Zkk2y3qo7XV/k/wyXd8snxnO7mRub3DI2+koKv8Ayfqtn6Goppex7Xwnut1gPLJdl1bo3xUVNFISZI6eJjyTclzI2tcSd+YKkUV5lreizS0RN6RzwPnRPieDyGIO8QFCyat1jfWpKwc6eYfFi9aIg8fxvMUjcV2OBGTgWOsctjrHipYT5338V6ofGHCxAI4EXXlzSNOGTzMGxk0rPqSOZYeCouBSlIPRCjGjJbFoV+FhsCSRkRwaLW53+KkontTNHmSrhFjYOxk2y9D0hfvAHeuwLSejukdeSRwyaBGDvJPpP8sHit2QEREBERAREQFpvSxTOdo5xa5wDZGF4BtiaXAAHk/q3fRW5KO1i0f19JPENr4nBvvWJafrWQebXwO3PPeAR+KoJkG5ju8j8VlEqgoMY1JG1ju6x+BuqflrN5tzBHxWUVQ5QWxMDsIK+Fy+PpWH5rfBWXUrRsLx3n77oLpcqHMB3BWzAdz/ABAPwsqSx49k95H3IKzA3lyK+dTwcVR1jhtae6x+9PlQ33HMEfFUV2fxB5hOsfwB718bODsIKrDkHwVDvZKzqW5ztZYgKz6Y+igyQ/ku46h6PY3R1KcDb4MYOEXBe4vuD9JcJc7Ilej9EUfU08MX7OJjPqtDfuQZaIiAiIgLz30g6H6jSVQ21hI/r29omJe538TrB3L0IobWTVKnrmgTNOJt8EjTZ7b7QCQQQbbCCEHnhhyU9oaGSVzIo7lzjha25tc/AbSTzW4VXQl6d4quzeD4sR54mvAPgFuWrGpcFELsu+Qixkda9t4aBk0efaUGfq/ocU1OyIG5Gbne045uP9bgFIoiAiIgIiICIiAiIg89a4aO6iuqI9wkLm+7JaRoHIOA7lCEronTNo7DUQzAZSRljjuxRm47yH/yLnDnIBcqS5UOerT5UF4vVtzv6vZWutXwyqC7i599vuVJKsNenWILxK+Yla6xMaKrc0HaAeYCoMDeFuRI+BTGmJA6rg5w8PvCkKLIWuT2lYIcsymdtVRPat0XXVlPHa+KZlx+6HBz/wCUOXolcP6KYA/STD+zjkePAR/6i7ggIiICIiAiIgIiICIiAiIgIiICIiAiIgitZNW4a6AxS3Avia5uTmOAIDm3uNhIsRbNci0/0RV8JJg6upZuwkRybdhY84TYbw/Pgu5Ig8o6Tppqc2qIpYTe351jmAkeyXCzuYJWIZV62lha4FrgHA7QQCDzBWp6S6JtFTZmlZGeMLnQ/wAsZDT3hB50L18L12PSX5P8Jzp6uZh4SsZKOQw4D33K1XSXQhpOO5j+TzgbMDyx5+jIA0H6aDRceS+iRSGktU6+nv11JUsA+cIy9v148TfNQzKhp2EHvQZLpExKzjX3Ggu4l9xK1iX0OQXg5ZVO9YIcpLQWjJKqoip474pXhtx8xv6yTk1uJ3dbeg7X0QavNjpPlLm/nZ74SdohBs0DscW477wW32Lf1Zo6RkUbI4wGsja1jGjYGtAa0DkAFeQEREBERAREQEREBERAREQEREBERAREQEREBERAREQFHaT1cpKn9PTwS/5kbHEciRcKRRBpNb0NaJkuRTmMn9lLIwdzQ7CPBa/W/k+UxB6mqqWHdjEcgHcGsJHf3rqyIOG1f5P1UB+aq6d54PjfHfvBfbwUXN0I6VbsFK/3ZnD7UYXoZEHnuHoS0qdopW85nf8AjGV1Do01AOjYXmYxPqJXXc9gNmMs0CJrnAFwuC4mwuXbMgt0RAREQEREBERAREQEREBERAREQEREBERAREQEREBERAREQEREBERAREQEREBERAREQEREBERAREQEREBERAREQf/Z"/>
          <p:cNvSpPr>
            <a:spLocks noChangeAspect="1" noChangeArrowheads="1"/>
          </p:cNvSpPr>
          <p:nvPr/>
        </p:nvSpPr>
        <p:spPr bwMode="auto">
          <a:xfrm>
            <a:off x="46910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rgbClr val="000000"/>
                </a:solidFill>
                <a:latin typeface="Helvetica Light"/>
                <a:ea typeface="MS PGothic" pitchFamily="34" charset="-128"/>
                <a:sym typeface="Helvetica Light"/>
              </a:defRPr>
            </a:lvl1pPr>
            <a:lvl2pPr marL="742950" indent="-285750" eaLnBrk="0" hangingPunct="0">
              <a:defRPr sz="1900">
                <a:solidFill>
                  <a:srgbClr val="000000"/>
                </a:solidFill>
                <a:latin typeface="Helvetica Light"/>
                <a:ea typeface="MS PGothic" pitchFamily="34" charset="-128"/>
                <a:sym typeface="Helvetica Light"/>
              </a:defRPr>
            </a:lvl2pPr>
            <a:lvl3pPr marL="1143000" indent="-228600" eaLnBrk="0" hangingPunct="0">
              <a:defRPr sz="1900">
                <a:solidFill>
                  <a:srgbClr val="000000"/>
                </a:solidFill>
                <a:latin typeface="Helvetica Light"/>
                <a:ea typeface="MS PGothic" pitchFamily="34" charset="-128"/>
                <a:sym typeface="Helvetica Light"/>
              </a:defRPr>
            </a:lvl3pPr>
            <a:lvl4pPr marL="1600200" indent="-228600" eaLnBrk="0" hangingPunct="0">
              <a:defRPr sz="1900">
                <a:solidFill>
                  <a:srgbClr val="000000"/>
                </a:solidFill>
                <a:latin typeface="Helvetica Light"/>
                <a:ea typeface="MS PGothic" pitchFamily="34" charset="-128"/>
                <a:sym typeface="Helvetica Light"/>
              </a:defRPr>
            </a:lvl4pPr>
            <a:lvl5pPr marL="2057400" indent="-228600" eaLnBrk="0" hangingPunct="0">
              <a:defRPr sz="1900">
                <a:solidFill>
                  <a:srgbClr val="000000"/>
                </a:solidFill>
                <a:latin typeface="Helvetica Light"/>
                <a:ea typeface="MS PGothic" pitchFamily="34" charset="-128"/>
                <a:sym typeface="Helvetica Light"/>
              </a:defRPr>
            </a:lvl5pPr>
            <a:lvl6pPr marL="25146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6pPr>
            <a:lvl7pPr marL="29718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7pPr>
            <a:lvl8pPr marL="34290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8pPr>
            <a:lvl9pPr marL="38862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9pPr>
          </a:lstStyle>
          <a:p>
            <a:pPr algn="ctr" eaLnBrk="1"/>
            <a:endParaRPr lang="en-US" altLang="en-US"/>
          </a:p>
        </p:txBody>
      </p:sp>
      <p:sp>
        <p:nvSpPr>
          <p:cNvPr id="13317" name="AutoShape 9" descr="data:image/jpeg;base64,/9j/4AAQSkZJRgABAQAAAQABAAD/2wCEAAkGBxMTEBEUEhQVFhUVFRUXGBgVGBUVGRQXFRUWGBQUFxoZICggGBomGxUVITEhJjUtLy4uFx8zODMsNygtLisBCgoKDg0NFRAPFSwcHyArLCsrLCwsLCwsLCsrKyssKy0sLCs3NywsLDc1ODEsLCwsKywsKywrKzcrLCwrNCw3K//AABEIAKkBKwMBIgACEQEDEQH/xAAcAAEAAgIDAQAAAAAAAAAAAAAABQYEBwECAwj/xABCEAABAwICBgYIBAQFBQEAAAABAAIDBBEFIQYSMUFRYQcTInGBkRQyQlJiobHRI3KCwTNDkvBTc5Oi4SREY7PCFf/EABYBAQEBAAAAAAAAAAAAAAAAAAABAv/EABoRAQEBAAMBAAAAAAAAAAAAAAARASFBUTH/2gAMAwEAAhEDEQA/AN4oiICIiAiIgIiICIuskgaLuIA4k2QdkUdNjULfa1vyi/z2LDfj5OTI/M/sPulE6iqWI4+6MXmmigHxFrb92tcnwVUxLpCo23HWz1B4MBDfOQgW7rqDaUtUxvrPaO8gLDnxyFuwueeDGud+1lpas6S35iCmjZwMjnSnyGqAfNQdZptXyZGocwH2Yg2PyLRrfNXkbfruk2njkLDBU3abOu1jbeDn3ULP0tOJcI6UAA5F8uZG4lrW5earOC6PV9XTHrIZS9hBiklOq6RrnduJxedYgE67XH4hwVpwvonsb1FRcGx1Ym2N7C41nX333Z8lrIIufpSrD6rKdo/K9x8y+3yUhhOLY3VkdURGw/zHRMawDiNcEu/TdXjCNE6OmsYoW6w9t/bd3guvbwsptLg4aDYXzO/ddcoiyCIiAiIgIiICIiAiIgIiICIiAiIgIiICIiAij6nFWNuG9s8tg8fsoiqxOR3tao4Ny+e1SiwVFYxnruA5b/Laoqq0jY31Gl2YFz2RmbDmoCRl89/1XMlOHRutm62Q+IZt+YCUZ8uLTvyBtyYP32qHxXFIIM6mdjXe6SXyHuaLuWv9OtJqoVdRTtlMcTHWAj7BILWuGs4do7eNlSicyd528+asGysR6SIW3FNA559+Y6re8MbcnxIVXxLTaumuDMY2n2YR1Q8x2vmq6pXAtHKqsdanic4b3HJg73HLyzVmCLe4kkkkk7Scye8nasrDcNmqH6kEb5HcGC9u87B4rZ2D9E7o3AztbOd7TKYY78OyxznfLuVo0Iw6rjglYH0zSKiZtuqc7qw15axgDTGLaoa4HaQ652pRTNH+iCZ9nVcgiHuR2c/uLjkPmtlYDoZRUljDC3X99/bf5nZ4LK//AD6l3r1bh/kxRM/9gkWLXU0EQHpFXMSdgM7o3P5NbDqlx5AKCwIqmMPbJ/BpHOB/mVj5bd4Y8ukceTg2/FTGBYOKdr+1rOeQXWGoxpAtaNgJ1B4kneTlYJRERAREQEREBERAREQEREBERAREQEREBERAREQcEqBnrDM8tBIjbtttdwv3qYr32ieeR+aq2GyWlc0+00272m/01vJTRlTADIbFhvWXOViPUHkVwMswuxXCDVPSNh0jat85b+HLq2cMxcMa0g8D2VE4Bo3U1j9WnjLhvccmN73fsM1uepp2yNcx7Q5rhYhwuD4KxYBVxhjYg1sdhYBoDWnu4HktZo1lgPRjOJm9ZEwta8a753dlzQ4awiijJLri4DnkflW46enaxoaxoa0ZANAAHgF6IgKMq8HDpHSRySQvdbXMRbZ9hYFzXtc0kCw1rXsAL2Ck0QRAwQu/i1NTIOGu2IecLWH5rLocLhhuYo2NJ2uA7TvzOObvFZiICIiAiIgIiICIiAiIgIiICIiAiIgIiICIiAiIgIiII/SG/olTbaIZCO8MJH0VUqJrFkrc/VkHMHMt7jmFeJ49ZrmnY4EeYstdaPP1qYxO9encWHiW+yfIf7SponpXA2LTdpAIPEEXBWM5Y+HzWPVHmY/q+P6uH6uSyHKDoVwuSuEBERBOYVi+xkp7nfs77qbVIUrhWK6lmSZt3He3keIVzRYkXAN8wuVQREQEREBERAREQEREBERAREQEREBERARdXvABJIAAuScgANpKhML0tpaipdTwvL3NaXawHYdYgENdvtccuBQTqIiAiIgIiIC1HjVaaHFHuN+re4h4+Fx1muHMXv4Eb1txay6XsMvqSAbW2/Uz7g28EGfXQBwDmnI2LS07DtBB8iCu9JVa4IdlI31hucNz28jvG4+Coeg+lOrammPZOUZO74Pt5cFc6un2OYbOGbXD6HiDvCyPZlUOsLCC07Re1njl9l4T4qxjy0tkycxpcGOLQX+rn5eYXeKVsw1XCz22Jbvadz2He3gfArwMTRIA8uBeQQQSGvLdl+DtmXILWTxnb6k0Rc2WWnCLmy4sgz8MxMx9l2bPm3mOXJWWOQOAINwdhCpazMOr3RHi07R+45q5otSLzgma9oc03BXoqCIiAiIgIiICIiAiIgIiICLgm21R9Ti7G5N7R5bPP7IJFVbSjTqmoyWZyzAA9WzdcXGu7Y0W7zyVC6RseqzN1RlLYXMDgyPsXBJBDiM3bO7kqTFSOc5gaCXOc1rQMy4k7Lb1rMFixjSOsxGQRknVc4BsMdw0ndfe88z8ltPQfRRtFFd1jM8DXd7o9xvLjxPgvDQbRBtIwSSAGdw7xGD7I58T4DnblN0ERFAREQEREBQmmOH9dSSADNvbHht+V1NoQg+VMapzHK4bBe4/vvVz0I0x1rQVBz9lx9rn38fPivTpM0d6uV4aMvXZzB9n9vBaxfcG4yI8CCEG/KqlvZzTZwza8br/AFB3jeuI52y3imaA+xy3O+OM/ttHdYmiaE6bbIag8geP/PLy4K+1FOyVgIzG0EGxB3EEZg8ws/BnQx6rQLk2Frm1z32XeyiYa90R1Z827pdg7pAMmn4th+HfLtN0HFksu1kQdbJZdrJZB60NY6J1xmDtG4/Yqz0tS2Roc05fMHgVUrL1pal0btZviNxCZotyLHo6tsjbt8RvB5rIWgREQEREBEJWHPicTdrwTwb2vogzEUHPj3uM8XfYfdR89fK/a424DIfLapRY6iujZ6zhfgMz5BRlRjp2Rt8XfYKIDV6xRE7FKOZpnv8AXcTy3eWxdoYCdi9xC1ou8gd5sB3krlkzpBan1XZ21trBxORz8xuQVfTbRZ83VyxXe9g1SwbXAuyLeYJPh3KwaF6IMpGh8ga6c77A9UCLarD4m53qy09OG8zxXstXgEREBERAREQEREBERBA6Y4GKqnIA/EZcs58W+P1svnPSHDix7ja2dnDgV9VLXPSZojrtdUwtubfitG8e+B9fPig+fnBXHRHTZ8BEcxuz3ju/N9/Piq3iNGWHL1fpyWAQg+haWojmZrMIIO7vWKIZIM4e0zfETa3+WT6v5Tl+Vac0e0klpXDVJLPd4cdX7bFtvR/SaGqYLEB2zx4cjy+qkE1QYgyUHVOYyc05OaeDgcx9DuWZZRFbhrXkOBLXj1XsycOXMfCbjkvKLFXw5VI7P+K0HV/WNsffm3mNignLJZdIKhjm6wezV97WFvNQeO6dUdKCGEVMu5sZ7APxP2eAueSCxsgJBOwDa45Ad5VVx7T6jp7th/6mUe6dWJp5v9rwv4KlYviOJYie2HNi3MH4cQG64Ob/ABulFoM4/wAWS3Jgv8z9lZnYvfRZpdUVtVO2YRhrWBzQxpbq3JGrtNx9ltBad0S0fbRT9fG97n6pbZ9tWzt5AAuRu7yrc/GJ3bX2/KAP+UuC5k22rEmxSFuRkbfgO0fkqe5znesSe8k/Vc9XdKLFNpAweq1x77NH7rCmxyU7NVvcLn5qMEZGzPv+69G88u/7qUdpZnv9ZxPef2XUMXqGL2jpid3mgxwxekcROwL1qpIYWF8z2taN7iGt8ztVKx7pRiZdtIzrDs13gtZ4N9Z/ySC7uiYxpdI4NaMySQABzJyCpuP9JMUd46NvWu2a5uIxzGwv+Q5qiulrsTlDSXyHbqjJjBxsOy0czmtl9HWglM2KKpktM54D2XHYAObXgHN1xmC7yCsEVgOh1VXvE2IPcY9oaTl3MaMh37PzbVtPDcOigjbHCwMY3YB9TxPNZSJARY1fiEULS+aRkbR7UjmsHm4qHOlsb7+jRVFSeMMZDD3Sy6kZ8CVRYUUAKrEXns09PC3/AMsz5H+LI2av+4rrR4rUMrI6apELjLDLK18OuNXqnRtcHsfewPWizgdxFkFhREQEREBERAREQEKIg1P0jaBW16imbdhuZIwPV4uaPd5blpmtoy03Gz6L6+WtdPejkS601GAH5l0WwP4lnB3LYUHz+V6UtU+NwdG4tPLfyI3hZ2IYa5jnDVLXA2LSLEHhnsUY4INl6K9IANo58jsvuPcT9D5rYVPOyVt2kH+/kvnEqbwLSeemIsS5o3E5gcjw5HJSDcFbolSSOLnwR628hoBPfZc0ujsEX8OJrTxAF/PaonANPYZQA82dw2Hy+11b6aojkF2uH9/NQYjaUDcu4gCkPRzut5/dc+iu4fRBgiFdhEs0UjuHzC9G0h3kD++SDCbGvQMWY2Bo2uv3KNxLSeipr9ZKwOHsg67/AOltygzI4CdgXu2lHtHwC15i/SwMxTQk/FKdUd4a25PiQqTi2llZU3Ekzg0+xH+G3ybmfElWDbuLaWUVI/VdIL6pOqz8R17iwsMmnbtsqVjfSlM+7aWMRj3pLPf4NHZb/uWvWR5+Su+i/RxVVVnPHUxH2pB2iPhZt87IKnUzz1EgdM98rybC5LjnuaN3cAtgaI9FkstpKq8Me3V/mOHP3R358gtlaM6F0tEAY2a0ls5H2Lj3e6OQVjVGBhGDQU0fVwRtY3fba7m47Se9QtBRVtGxsEDIKiBmUWvI+CSNnsxmzHtfq7A7s5AZK0ogrwnxN9x1NHDzdLLOf6RGz6oMCqZLekV0lt7KZjKdp/UdeTycFYUQQ1BotSROD2wtdIP5kpdNJ/qSFzvmplFj19bHDE+WVwZGxpc5zsg0Deg88XxOOmhfNM6zG8BcuJNmsaBm5xJAAG0lRmjWHyF0lXUjVnnDQI739HhbcxwC2WtclziNrjwAWNhFG+rmZWVLCxjLmlgcLGMEW9IlH+M4HIewDbaSrQgIiICIiAiIgIiICIiAiIgrGl+hVPXNJcNSYDKRoz5Bw9oLReluh89I+07Oz7Mjc2u8dx5FfTa8aqlZIwskaHtORa4XBQfH81MRzC8Ct66W9EwOtJQmx29U85fodu7itSYvg8kLyyeN0bxucLX5jcRzCCEUxhWP1MVurldYbnWcPJ1/ksH0Uc16AWQXCk6RatnrNid4Ob9Cs9nSlNvgb/qOH/yqCiC+v6Uag7IWDve8/ZYFR0i1zthjZ+Vlz5vJVSAXYBBI12PVU38WeVw4axa3+ltgo9rVnYXhE9Q7VgifIfhFwO92weJWw9HuiCZ9nVcgjb7kfaf4uOQ+aDWUcZJAAJJyAGZJ4Ab1eNG+jKsqLOkHURne8dsjkzd42W4sA0RpKQfgxNDt73dp5/Uc/BTqCq6M6BUdHZzWdZJ/iSdo+A2N8FakRAREQEREBERB1lkDWlziA1oJJJsABmSTuCqdBEcSlbUSgijjcHU0Zy9IcNlVID7I/ltP5jusxK+IVTqUX9Ep3D0kjZPLk5tIOLBk5/Hst95W1rQAAMgOG5ByiIgIiICIiAiIgIiICIiAiIgIiICwMXweCpYWTxte34hmOYO5Z6INUY50NRuJNLMWcGyDXA5A5HzVRq+ijEWHstjePhefoQvoVEHzeOjTEr29H8dZtvqsym6KMRcRdsTPzPP7NK+hEQaaw7oXeT+PUgDhGzP+pxP0Vvwjouw+GxdGZncZTrD+n1fkrsiDxpqVkbQ1jWtA2BoAAXsiICIiAiIgIiICIiAojS3E3U1FUTMF3tZZgOzrHkMjvy1nNUusTFsOjqIJIZQSyRpabGxHAgjYQbEHiEHho5hLaWmihablou9x2ySOOtJI7iXOJPisnEa+KCJ0sz2xxsF3OcbAZ2HzIVYrcGxYROjhxCI5Wa+WntKLbLva7UJ3F2pv2KvTdF1VUg+nYnNJf2Gh2oDuNi4NyPwhBa3dIGGj/umeDZD9Grmn0+w572sZUtLnEADUkGZ5ltgqTT9DADQHzMcR7QYW38LkjzVF0rpIMOrHRCPXMZbd9y0DWY117EOFgHjaqPpCGpY/1Htdb3SD9F6r5soNJzDOKqLXZLYN/EIcx7czZwbbI7Nl+5fQ2DYi2op4Zm5CRjXAbbXGYvvzUGaiIgIiICIiAiIgIiICIiAiIgIiICIiAiIgIiICIiAiIgIiICIiAiIgIiIC1X0r9HktXL6VStEjy0NkiLtUv1RZkjCSBrAZWO4DuW1EQfN+EdHGIPkLGQSwtdk50rmtazje2cgyGwL6CwLDG01NBTsJLYY2MBO12qANY8zt8VnIgIiIP//Z"/>
          <p:cNvSpPr>
            <a:spLocks noChangeAspect="1" noChangeArrowheads="1"/>
          </p:cNvSpPr>
          <p:nvPr/>
        </p:nvSpPr>
        <p:spPr bwMode="auto">
          <a:xfrm>
            <a:off x="48434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rgbClr val="000000"/>
                </a:solidFill>
                <a:latin typeface="Helvetica Light"/>
                <a:ea typeface="MS PGothic" pitchFamily="34" charset="-128"/>
                <a:sym typeface="Helvetica Light"/>
              </a:defRPr>
            </a:lvl1pPr>
            <a:lvl2pPr marL="742950" indent="-285750" eaLnBrk="0" hangingPunct="0">
              <a:defRPr sz="1900">
                <a:solidFill>
                  <a:srgbClr val="000000"/>
                </a:solidFill>
                <a:latin typeface="Helvetica Light"/>
                <a:ea typeface="MS PGothic" pitchFamily="34" charset="-128"/>
                <a:sym typeface="Helvetica Light"/>
              </a:defRPr>
            </a:lvl2pPr>
            <a:lvl3pPr marL="1143000" indent="-228600" eaLnBrk="0" hangingPunct="0">
              <a:defRPr sz="1900">
                <a:solidFill>
                  <a:srgbClr val="000000"/>
                </a:solidFill>
                <a:latin typeface="Helvetica Light"/>
                <a:ea typeface="MS PGothic" pitchFamily="34" charset="-128"/>
                <a:sym typeface="Helvetica Light"/>
              </a:defRPr>
            </a:lvl3pPr>
            <a:lvl4pPr marL="1600200" indent="-228600" eaLnBrk="0" hangingPunct="0">
              <a:defRPr sz="1900">
                <a:solidFill>
                  <a:srgbClr val="000000"/>
                </a:solidFill>
                <a:latin typeface="Helvetica Light"/>
                <a:ea typeface="MS PGothic" pitchFamily="34" charset="-128"/>
                <a:sym typeface="Helvetica Light"/>
              </a:defRPr>
            </a:lvl4pPr>
            <a:lvl5pPr marL="2057400" indent="-228600" eaLnBrk="0" hangingPunct="0">
              <a:defRPr sz="1900">
                <a:solidFill>
                  <a:srgbClr val="000000"/>
                </a:solidFill>
                <a:latin typeface="Helvetica Light"/>
                <a:ea typeface="MS PGothic" pitchFamily="34" charset="-128"/>
                <a:sym typeface="Helvetica Light"/>
              </a:defRPr>
            </a:lvl5pPr>
            <a:lvl6pPr marL="25146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6pPr>
            <a:lvl7pPr marL="29718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7pPr>
            <a:lvl8pPr marL="34290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8pPr>
            <a:lvl9pPr marL="38862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9pPr>
          </a:lstStyle>
          <a:p>
            <a:pPr algn="ctr" eaLnBrk="1"/>
            <a:endParaRPr lang="en-US" altLang="en-US"/>
          </a:p>
        </p:txBody>
      </p:sp>
      <p:sp>
        <p:nvSpPr>
          <p:cNvPr id="2" name="Title 1"/>
          <p:cNvSpPr>
            <a:spLocks noGrp="1"/>
          </p:cNvSpPr>
          <p:nvPr>
            <p:ph type="title"/>
          </p:nvPr>
        </p:nvSpPr>
        <p:spPr/>
        <p:txBody>
          <a:bodyPr/>
          <a:lstStyle/>
          <a:p>
            <a:r>
              <a:rPr lang="en-US" dirty="0" smtClean="0"/>
              <a:t>Future Hardware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036" y="1123950"/>
            <a:ext cx="6442364" cy="3322858"/>
          </a:xfrm>
          <a:prstGeom prst="rect">
            <a:avLst/>
          </a:prstGeom>
        </p:spPr>
      </p:pic>
    </p:spTree>
    <p:extLst>
      <p:ext uri="{BB962C8B-B14F-4D97-AF65-F5344CB8AC3E}">
        <p14:creationId xmlns:p14="http://schemas.microsoft.com/office/powerpoint/2010/main" val="304513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Future Software</a:t>
            </a:r>
          </a:p>
        </p:txBody>
      </p:sp>
      <p:sp>
        <p:nvSpPr>
          <p:cNvPr id="14339" name="Content Placeholder 2"/>
          <p:cNvSpPr>
            <a:spLocks noGrp="1"/>
          </p:cNvSpPr>
          <p:nvPr>
            <p:ph idx="1"/>
          </p:nvPr>
        </p:nvSpPr>
        <p:spPr/>
        <p:txBody>
          <a:bodyPr/>
          <a:lstStyle/>
          <a:p>
            <a:pPr>
              <a:buFontTx/>
              <a:buChar char="•"/>
            </a:pPr>
            <a:r>
              <a:rPr lang="en-US" altLang="en-US" smtClean="0"/>
              <a:t>Improved calibration</a:t>
            </a:r>
          </a:p>
          <a:p>
            <a:pPr>
              <a:buFontTx/>
              <a:buChar char="•"/>
            </a:pPr>
            <a:r>
              <a:rPr lang="en-US" altLang="en-US" smtClean="0"/>
              <a:t>Improved filtering for the tracker</a:t>
            </a:r>
          </a:p>
          <a:p>
            <a:pPr>
              <a:buFontTx/>
              <a:buChar char="•"/>
            </a:pPr>
            <a:r>
              <a:rPr lang="en-US" altLang="en-US" smtClean="0"/>
              <a:t>New platforms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809750"/>
            <a:ext cx="7772400" cy="1219200"/>
          </a:xfrm>
        </p:spPr>
        <p:txBody>
          <a:bodyPr rtlCol="0"/>
          <a:lstStyle/>
          <a:p>
            <a:pPr eaLnBrk="1" fontAlgn="auto" hangingPunct="1">
              <a:spcAft>
                <a:spcPts val="0"/>
              </a:spcAft>
              <a:defRPr/>
            </a:pPr>
            <a:r>
              <a:rPr lang="en-US" dirty="0" smtClean="0">
                <a:ea typeface="+mj-ea"/>
                <a:cs typeface="+mj-cs"/>
              </a:rPr>
              <a:t>One Device, multiple apps</a:t>
            </a:r>
          </a:p>
        </p:txBody>
      </p:sp>
      <p:sp>
        <p:nvSpPr>
          <p:cNvPr id="3" name="Text Placeholder 2"/>
          <p:cNvSpPr>
            <a:spLocks noGrp="1"/>
          </p:cNvSpPr>
          <p:nvPr>
            <p:ph type="body" idx="1"/>
          </p:nvPr>
        </p:nvSpPr>
        <p:spPr>
          <a:xfrm>
            <a:off x="722313" y="2419350"/>
            <a:ext cx="7772400" cy="2133600"/>
          </a:xfrm>
        </p:spPr>
        <p:txBody>
          <a:bodyPr rtlCol="0">
            <a:normAutofit/>
          </a:bodyPr>
          <a:lstStyle/>
          <a:p>
            <a:pPr eaLnBrk="1" fontAlgn="auto" hangingPunct="1">
              <a:spcAft>
                <a:spcPts val="0"/>
              </a:spcAft>
              <a:defRPr/>
            </a:pPr>
            <a:endParaRPr lang="en-US" dirty="0" smtClean="0">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AutoShape 8" descr="data:image/jpeg;base64,/9j/4AAQSkZJRgABAQAAAQABAAD/2wCEAAkGBhARERQRExQWEhUWFxYYFxUVFxcYFxYWFRkVGRoYGBYYGyYfFxsjHBUXHy8gJCcpLC0sGB4xNjAqNSc3LSkBCQoKDgwOGg8PGiokHCIpKSw0LC8sKSwsLCwsLCksLCksLCwpKSwsLCwsLCwsKSksLCwpLCwsLCksLCwsKSksKf/AABEIANIA8AMBIgACEQEDEQH/xAAcAAEAAgMBAQEAAAAAAAAAAAAABQYBBAcDAgj/xABBEAACAQMDAgQEBAMGBAUFAAABAhEAAyEEEjEFQQYiUWETMnGBByNCkVJioRQzcrHB8EOC0eEVU6LS8RYkRGNz/8QAGQEBAAMBAQAAAAAAAAAAAAAAAAECAwQF/8QAJhEAAgICAgICAQUBAAAAAAAAAAECEQMhEjETQQQiUTJhodHwI//aAAwDAQACEQMRAD8A7jSlKAUpSgFKUoBSlKAUpSgFKUoBSlKAUpSgFKUoBSlKAUpSgFKUoBSlKAUpSgFKUoBSlKAUpSgFKUoBSlKAUpSgFKUoBSlKAUpSgFKUoBSq14w8bWun/CRlL3L274aztU7Nsy8GD5hAiTNafTPxK0zo73yNPsg+ZtwaeywAWI9I4zxU06shui4E1razqVuyAbjBZ4GST/hUZY+wBrmHiX8Y22kaYLZX/wA6/lj3lLQn2yZnsO9VDov4guGdrjtfZjy58wMj2nbC/IDE55JJrZTyJvR+gdJrUuoHQ7lPceo5BByCOCDkV82OpWXd7aXEd7cb1VlLJuyNygysj1r80+I/G3UCzW/imzI/NSx5CIMD4jWyYgFVEtIiDnmvdG63qNHdF/TubVxZyIgg8hgZDKfQ1ZI0P2BSqp+G/jRuqaT47W/hurm28ZRmUKSyTkDzDB4OJPJtdQBSlKAUpSgFKUoBSlKAUpSgFKUoBSlKAUpSgFKUoBSsFqjur+INPpV3XrgX0Xlm+i8nkZ4HeBQhuiRmo7rXiDTaRN9+4tsdgT5j/hXlvtVC8S/iY5Jt6U7VgfmFSXJIGAjQFg4kzPaMGub6zqjG5vcl3My9xi1wnkQScfYDn3mqORhLOrqO2XPxN45sdQYoLRFu1IPxlXzFxIlCPIfLj61U1FzX3jbDAJaA2ooUTM/LiN2B2LHtmtPSasagt/Z2a3e+UickTG0rkOhJxAwf2r60mju2y5uZLrALlV3lcsoBIUMJnZyQZzVlJkqV6ff4PjxZ0QaVLd4hrV0uAA+WYebJV5MCAAYgzHIqsdS1vxCbpCKSQCqEDzRM7d24fXj78zqW7d/UW7N6EthgWXAwAcsVPlGRn6/ae8S9B0dqy+3TgECRdtCETE5uDy3cZgSSJ4OavFORqirf2pD+Ti6uSqeZEN53E3H2kG4AokA9sVCLpnuMQo3eY/KIXk8DsPapE2J063BYdCsfmqTtZeZPJkEcgwJHAgVP+GTb+B8dyGcXdipIBYSu4n0MFsxOAe2YprZEm10dH/BDrOns6f8A8Pcm3qN73Njjb8QNH93PMBeOcE5AMdVBrgPVtDpvgNeBclButyArqwzu+IrYj0AzAqy+B/xVuIU0vUQysyg275RgWBGPiLEmezgQe/rUuvQ5LpnWqVCdJ8YaPUubdq5LjO0qylh6ruA3D6ZHepqaqXszSlKAUpSgFKUoBSlKAUpSgFKUoBWKTUX1nxJptKCbtwKeyjLH6L9+TA9SKENpdkoTUb1bxDp9MJuuAYwgy7fRRn78e9c+61+Jt25K2fyFyJObp/8AbP8AKCeYOCapfUerKssz72OTyWJPMzJJz3kiRg8ivL8GDzXqCsvHX/xKuvK2R8Fcjcf7w+kGCFx6BjnBETVF1eqRlu3b15i4kwQxZ8n2IBHJ3EROKx09PiZfykiQJ8xBzkz94/2Y/wAWFU01wKImB/6l/wClODe2UUJTf3IDqPignFvGPmPM/wDWJzUFd1bsZJMzP+zWUsEsBxmMz/pJOcVYNN4YUhdoa4SGJYgrbACTgKdzdgDuHOYiqNxjtnbDGo6SKw7n61Zek+I0NhdJe+QHDEkiJkKyngAkmR61nUeHyrDyIVkzAeRAJ4Nzd2jmPetQ9IVm2kbJEqUO5TH8rmfr5pHpULLCXTInC9E8/T1sW1YEbHbBEbRI5LcAGIk496x4ivN8EW427sY2ktOMBSS2M4qA0vVLmn3WtwuWzIKnK+bkgMJX9v3qc6KmnuKxtEW2iGX9Qk/N/MAfQ/YTV7o53/zWy49AuWL6W0cMjKqqYAZDtESFkbSR2IiZ+ggOp6JULC0NqqxO2YLTmFxAOZzjnjvveHtdbsttZLzHMfDRWR/5g7MNgP8AMMd6ktN0u6oZryytwlgAT5ZOE3bfN6ScY7c0lJtUVyN1aILUa/41j4NoXN5iTcVQqqIkwrMbncdgMz6V99N0Fu21t0UKysG3QoBII+UAZwc8gjImprWm1tBDJbuKJDoQASDABMgg/wAw/hI4itbWXFUrdujzLKjYGAJfBlQYkiPQTkQTVeVFUpTe0b3S+tOdUG0tiyt62HcAB/NuV0IVDc2jDFoUCdsex6V4M6/qtQHTU2vh3E2mdrJuVtwB2NkGUPtXGj0d1u/EtSVYrKAMWGOM5Yd/apG/4z1Wh1huWPzLaJaW+hyjGCSCRlWWeeRORBitFOzZvj2d7pUF4V8YabqFr4llsj57bYe2T2I9PQjB/oJ2pNE7FKUoSKUpQClKxNAZpWJqP6v1/T6Vd164E9Byx+ijJqG0uwSBNRXWvE2m0o/NuAN2QZc/8vb6mB71W08bDqKX9PpWNi/tm0XIHxAuWAI+QwCMGRMg4xyjUG+brBtwcN5gSQylCdwbMGZglpiJHM1Tnq0Y5cjhov8A4g/Ep7qrb0+6wSWDlo3njaEgysjJJ2x2OJNF12tgzv3tyzSd0x3Y/J3xz9eajdVqmDbR6SxzJLdj6j24xxVf651HHw5MnLH2PA9p/wClSlatmcIPJuZsa/xOwaLcHOTkz9xz+8e05qR8KdFN5jqb3HZYgft9/wBvrVX6ToluOSxOxPMxI7DtH+lXC14hQoAvlA7f771pCK9nQ0oqokl1xxO9MMKqPW+s/EX4cSTz7RmvfqHWpnP7kD+pxUZpdGXDNMnJ5ngSc/77UySronHD2Wnwz4WKhLzhdzbWUEE7e4jIAP1ms9d8QppSLdu2jXYkllEIDxIESe4GIEc8VcugWyLVtwDsKqQ4y0bYMCcAQR9q5n4z0TjUNeIO1zz6MuCD6cT9z6V4Px5+fO1k9ejaUqWjUueJNWfMbpBPICoB94WtnpXiGWC3VQywi5EEE4yB2MxI9sGoLfXrpNG91wiCSf6DuSewHrXryxQ49UZ2WDxD0QAFwDJbEx5eSQfQTwP9mr2rr23DKdrLx7e1dEua1bvlWYtqqkkbZMdoyxiCT/N2FUDqYG9iMgs2fXPp2rm+Nkk04y9FnTOseBvElsotxkXa0KSAN6XF5IY8+u09iIirH1PrdpU2sy3QQPJZkkyCQ24k/DB7ofSuN+ENbtLocqQD7CParmdUy2GFoKSQfM0kAEAZEkZ2gbo7Zmup6dHDKfB8De0t13vOiqh80KFZCVMKII3edZkBlJAjMDNeXWdWdPqremI3SmdpWVbMd9sRyJxj3FQ2m1ptTu2rcEb0dlR7bQPmVyMe4nEVL6/pT3N2oddhW3vVv0hImTcAiDOIn6HtpN8lVG10tDUEOwtGSHkMqgny/qLEf5V5aXTbdyWwrAgKqmVVTAJAjyggg57gbsTA8/D/AIrFi4Va2uxvK6xFxSeDuJBLAMPQ5xt4Nh8Q9ItoTqLJW067yAxgEkQQygCRDGGXv2ywrNRopNN7ZWl0mo0161d0rC1fO8hVu242oJYMGfbnPkJM9h69X8AfiRb6ivw3HwtQolkzscDlkJ+0qcj35qi9A8F6rqIBe2iWYg3nXcWySTaVvmOY3Qq4HcY6v4d8J6XRJtsWwDEFyAXb6t6ewgVrdloJ3a6JqlK1Oo9Us6dN911tr6sYngY9ckcetDY26VAp430B/wDyEXBJDblICkg7gRK8cHmoLrX4taSxbLIl26ZhRt2KcTJZsqMRkbvbvQF6JqK6z4m02lH5rgN2QZc/8vb6mB71zTU/inqdVa/LjTjb59hl8DzQx+RffBE4MioV3UguSGBI3sxE+/MydwJ9j7ExVy9HNPNTpdl70P4nLdv7Ht/DsN5fiSZRm+VmPABkDHE8kCa55406XqNPqnt3Wa5PmW45n4iE4MkySOCPUH2nbZ1AJIAGQd5gmZkBIO0cnIBh8SK8dTp2uoLu7dgAISTCiRG6SFj+GAM4rOSvsy880q9le/tB0/50tuUj4e0kHdIMhgZUBQTgzIHY1ranxLcvM1y4CWYyzFiWOAMkjMAAen7V8+I7xZwADtUHIzmYOQM/L+0e9RapML+4zwMmfatFFUaxgnH7FmNlntHWH4a2tpe4vm3eUBFVJPJKiZPzFo9KoTXnuMW2gkmSYnJ+sgVYus6i7btPZVvy2ubmBAJDDdMTIgkbiPVQagbdl3K7p24+YxIHYA84qeSa0dUY0rN65qfg2hbI8z+Z8RA/SsAR2kj6VFnUmcV637bO5Y9z/TsP2xW9o+khhOMc1coaViY3MyieJAY/Zf8ArH1qd0WnY2n+eTC+cAGG5gdsTgntWjZshRuEWlOQ7Zcj+QDP3ED+YVO9JgWzhssT5/mMDkjEfMf+9Zx3I3muMCweD+utpVa3eBuWihC9zbnmB3QyZAyJJHcH2saZmUsu24GJDK4UghtsSpwZz/uQNDS6C5d4GK3n8HXwA1p9jcwflJ+sHaf6fSuT5Hwblzx9mayKqkRreHNO0E6VZP8AC11UOewDwMT6fSt2908LbVUtJpkxPlKl8nJYkljiJJ/yrS193qGm/vFcCO++PswbaQahdXqtRcchWP3BEj0D88dpH3rk8WaWpy0TRvdf6tbQGzZVd5UKzwcAKExOSYX7RVM1VurIOkEJBWXPLQVAmO5MH/eKheoaMq2z2E8iJ+uT+wrrww46RbSQ6LABywYsAOIK5OTMzIGAKsvStcLbBXnbme8fbuPUVGdE6Wr8OFnKkhiDCkDj1JH1qX0vRbtwgOBa9yQSwHdBjcsZ3YHHrFdemqZzZOD/AFEjrPC9q+dykbuQ7Syjkg+WSwJ7gGM/WpjS6xlRUIueUgFLg2osfMZJKtHbaG5BIAwcobenti2C4gsEAI3sxbPlGZMAQBAjsZixdE8AX9UBc1E6e0c/CX+8cRiTxbEduc9u9E30jnjz6RVdP0xb+pI0um+JcTaEAcm3aVeSzMIAZju7TJxnPRfD/wCG9tCL2rYam7iF/wCCkcBVPzxwC2PYQItXS+k2dPbFuzbW2g7KOT6knLH3Oa3Yq6jR0Rx1tu2fKoBX1SlWNSH8U667Z0z3LcbhGT2BMEie+f8A5ri/XNZcusXuMXbvuz2/7nHEHEDFd71OnW4jI43KwKkeoIg8VzWx0yzrNb/ZWX4Nm0LgS0gAYlSAZciWLRJJ9PqTWRJz7q1g3bSXbXlvCNrCJLII2MeSGAAzidtanT7g1f5js2MfD42kcqcYAz9vpXXNf+FdlbF5bDvvY7rYcghGEEKMdyOTXHup6E2Lq6ggC3cYJqFkhUuAxuMSY5kc8+uIWgb3S+l3FuhgVCh8eaS0HgBeInkx35rbW/8ACOZ2gqRAAgsDlSpkSFHrxlhwPRdRatAAuMMThTggAbYPYiIIr7t6gX9wEldx+cqpAgkNmSY2ADIJ3KDIGIVs580d2RlzW7oUKAScElQZgkiSVQDDGTH+VZTURb3ZKgbgDIziJHbMA+kn0rd1PTVIJG1CED7SY3CQCQpJI57wTBMAAxF9Z1EWAk/O3t6GfrAx/wAx7iaqlbOTx3JJkMt1SSxMTxj+vt6/evsGSsZBP/fPtWoV7T9asHTOmAW9zAAgSOJ8wk9/TaM957cay0jfJBRVohWuHzK3DRP2Bj/MjHb6VHJoYugcSpwecjj+sirDrNEPWPfsDzn2x2rRXSqGAeFwR7iQY7CCGHeM4xWKdbOj4+TlHizCdNrYXTG2rNO2AcxMY5jvUj0R/i+Rv7wAH03AqrSPcbhI7TPBxM/+EyCp4I9Af6EQfvXWvsrQf1lTKKD/AMSds5+Ndy7e9tZP75j+IVJ9D1Nu0S12UQkFTcMs/MtAyBkZ4xyalH8HuCWUlnJw7kPtA4gMRn3gxiK8R4L1fzW0Z3/VddGYg/yjMR6mT7isFCcXdHXLJjmqs6N0C/o2URetAwDDOqn9mIq2WtCjCBDf4SD/AJVwS94W1CN8rA/quul1rnvA2Qv7z716aXw7cls/DA+ZiWV4M5LMqi2pIPETnzHNaeSS9HO8UH1I79ptOyDawO2cSDH9aqvifxT06xhbVi+5kbiifDBH80TcM4hO/LLyOc3tZZsCF/MeOT8okdgY3e8gDttYZavdV1zXSASZkZOAAMDJ4AMD249qyeflpIv4VHslut+ITcYlVVOfkRUAAGYVQAuCR3MSCzA5jdL0K7c/NdSqE4YyN57wfQTk9v8AL00TAnCnETcaBbE5x3n7E44B4kNRqLj7UBuOF4aHIEmTtCElJOZEnOIkiqJSbMsmRJUiX6RZFpTuQNuEDzOhWO5CMAf8LAj29dHrGpe151UkkqScEbk3bZwWxubggEHM1rprLsQHYgQCFORMfpuW1Y/74qw9K6dffNyFgyDA3Yggwcehz6D1xWVQ22cEYZJy0RnhnVanczsAQ4A3NO9QP4D+lSDkDBAX0rqngLqN0lrWTaVSQYkI0jyz7gkx7e9a/QulaXXu1yGQpAuKgAt3CZhgRwT3A+vvV402kS2oRFCqOFAgVnCE55PJej00lCPE9hWaUrtKilKUAIrUs9JsJca6ttRcf5njJ+5447c1t0oD4uEgYye1fnbrnUbly/qmv6dkRmYMisNpYCGPHGFIPaQeQAP0ZXMPxD8PhLxvqo2XBDgDvgT+8A/4l9DUUDjfTXCOLTEsIm05xuUkiCPUEQR6g1cNBpuP9P8AT3qs9X6UUO0eU7t1tuIfAGfRoCn6Iexq5+Eb66myHGGU7binlHXkEcxnE/6VdPVFWrIjqdpw5DdzOAACTgGAB+/sfrX31PoPlts6SpB2eYcQMwryJ584X2mrj1Lw/wDHtwB51kr79yv3j96pmv0NxXRVUtuPmJafLmCCTEQA0RgTkkVhxaZxvHKLbNNPD9gESzHPmXeB5R2kiBP71JOkk5EAmJYep968bbpcti4hAgkMBAEy3yjEEArI9CD3rb0OjdUN8gfDQqCWIEs0QFG7ceZkcc9qrK3oxnzk6ZE6m55iu0lVYK7iSqFgCvAM5IU5kSMZFafWdCkAiWYYnkAYg7sSCCInPAiIib0+ntsL2nQkMruxU/M6MWYGY3NAYkgwcT61HapD+YjQNm2PYMBk45kNxzSuJ2OKxq16ogrev80g7Xt7mVvcKv8A7PuDxzXRug9TTUoZhbiErcT3BI3LPKkgx6ZB4rm3VNAQQV9+P6Vi83xEN1hLLLN2BLXB6HggtjEHvVoT49dHXBrPGn2jsiaMj9J/atvTXfgncfLxz78ADkk8ADJ7TXMNE9g2bdwnYIjBO4Hutu0sBPryZEsnzV6azrMxZsnYMjnzERB80Z9wAJ4O4CtpZuPaKRw30y8+J/xPCKbVvDRBCmXJ+vCf1Y/ycnnepv6rVtNwlFJJCjmTgnOSYwWaTAAkgRX0ugt2YZjLRj1+oHbtmtbUh7kAn4dskRAlm+g7/UwPrMVy85Tejf6Q12z6sohJCQ5X38iAd3ue3tPrPavC86fKvnMggrKgxMmeYAMBRn1PYbugVHurpwPJjyR8xBB3XCOQIJgCJHHESljw+huAICdxEQfMrgD5Q2TmRwfvWkYpHPlzPpdkJY01xiJC5EoCAEb6DgH3MZAmO0303oT6ggKi7SCGO0L8NhA/vFALcTyee8RVr6b4RVR8S/tRBtc28Daw5LtJEegHE9uRMaK1e1P5ejQJaBIN9hCj12Lyx9+fWKzll9QM44XLc+iE0/R9PpYLTdvEKAAJZiONqxjJOT64mPNZuleCrt8h9V+Vb5FhT5j/AP0f/Tn6GZsfQ/CtnS+YTcun5rr5ck8wf0j2H9amgKQwb5T2ze1FVFaPHSaNLShLahFHCqIAr3pSukqKUpQClKUApSlAK0er9MW/bZCBkGJ9SIz7Hg+1b1KA4b1/w3vDWWncCQuJJ59Bzgg/eq70i/e6ZfXUXlItsRb1SghjtmEvQP1A/vz+vHdfEHR3uS9r5yCDmCDjzKexjB+3pXG/ENxgx01tTJ3fFBSQR3Uk5aZMtgd5MSa3QOifHW8n5d3YjLO63tlwwkeYyRAPAIn0zVI1dkgtbuSm3ftLQFMEncQckmMAyDK/bQ6B4iv9Mf8AsbqHRCbljdIZrbZe2DIBZckAzJBHcVv+JvEaat12Kp2iN4bywSD+/IjtJqlO9GWVa12RvRLi27y3bha6m/EAzLhhtXdzDQQMZIHPO31bV2HvwqXEUgM6lQG827cQBhZILBT9ZgnbHazSNscopYbWxkyuC4cDkAbp9YFR/hjrNq1eVXgWiY37ZCnIDASN2WkjuVX0zarMoxcouzdcfB1DXrSXFtlW2qWBdYYMPPA4O7tiQCYmdvV7bypqLIBkbXt8Spg7eYxJMdpYcAVM3wqKJYeYAhY9Z/SBBBkzBKzuiZmoPUdEvKC9jcisd4n9TcttMQywOMSeOJqPReM09Ptf6maxs6ePhsYIAwVYA4PBbDfv2OPXd6F0DR70Dzrbjjcti3CqIyRdcEn08sBZ7mMaS9Qs3bYN6bZBCvAbyAR2USFI/UffIq/+Get6W3ZYl7dpV+YyFWRiZ/Ue05mio3hGKel/RzHxn4SbTaw2bMhHUXBvkC0G/wCGbkkXNs8gnkYmpDS/DKuqqS4AAcFURDP6twgCOPqMHipzxl1fTa25YFtzcCfEBKhh82yNrEYEqZqLs6Equ97hW2J8lvyWwvcYO5iYzmTWc1YcnH3S/k1/7KttszduT8sS0zAgEwMn57n1AHfW1Ft2fYqhXZiN26STnd52zjIMAfaan+n6a7qZt6W2bNuYL4DtxOBOzkHcw7iKtnS/Cml0KfFvMN0AEkmCY4IB85mTA/rRuMO+yq5P9GiseGPAhIBPM5uxiMYXMt9vpIq3F7Gmb4VpTfvtwi+Zs87jwo9fY+hxt6a1q9d/dg6bT/8AmsPzHB/gX9IIxP8AU8Vaui+HrGlXbaWCfmc5dv8AE3+nFVSlk29Iuoxh+7IDQeDrl8i7rm3QZWwh8i/4z+tv++TNW6zZCgKoCgYAAgADsAOK+4rNdEYKKpBtsUpSrEClKUApSlAKUpQClKUApSlAYIqg/iN0n4Vl79lk05uE/wBov/Da9dCRAFlZw5jnEAciKv8AWt1DSC7ae2QCGUjPuKA/L+v0oKfDcXLbFyy3Lplg/wCl3bsSIUgDACn9NbPQWDYIKXAStxeIYeg+uatvXOgjz6dxxJQnuBiD7iIP096pUtYuC9EtbAFxe72lgbv8aYz3Xaf4qLRHZfdBpyIMxBmRyD6ifbBxUV/9OWbV65qBbCgMxCncy2xkbEHLMPmMcAggEEAXToelW4iXEIZWUMGXgggZFbXV/D4ZRdVQxWJmTCww3KPUBoPcrI7ZiSM5xtFb6Wli7bZbl1luMWUhT+WVkDZH6ojJn0rY6jr97ltyoltEBZ5JuMdxUKqGZgTJJAEQKr+ot/Cm7a3Jn4lwOuXA3Bh8MyQYMnEbuRyRKLrbZS3dJO0wiwWL3gcbVA8zNykj0iKgwo9bvTbD/mMim5tOYLbXgxABB5nB9I9aguqdOtWrp/s4ViYkrKoT3kA5yOB++KvWm8GajWEPcB6fp4gWbcfHYSSN7ncFGe4JMnC1X9d0C5pbxtPmDKtGHUztYD19uxHfvnkfBWX45FqJnUeENVaW29++Llq6BBs4VHYYUkgYIJg9zjBImc6T4KRVO6VBmSQpYjPrxj27nmpzwj0jU/AuW9Ss2XHlRj5xM7uPlHBA5Bk4pf8AC2qvN8K7f/8At1/gxduj/wDYeAexPB5jOM5cpJOJssUeXKRq2r1t7jW9GQ99LcMWlrdxUwqu8/Ou4w31XjiQ6V4MG4XtW39ou9gf7tPZV7/tGBip7p3TLWnQW7SBF9B3PqTyT7mtutI4ktvs1cvSMAVmlK2KilKUApSlAKUpQClKUApSlAKUpQClKUArEVmlAVTxl0L4ii4ohgef5sAT7NhT/wAp9a5X4k6Q7INRaEMhkg84kMpH0kEdxNd8u2gwKnIIgj1Bqk9d6ULLMwAnsXko04DMByyx7Tg/SOgUv8LevpYurpbnl0+oJbTFuLV3l7BJ7GZU95H8VdH6pqLhRktEWmIgswDET2XMAH+LOK5W/UtLduLZAa7bW5ba5fUhAhtlB+SQNrMC2VXtu9MdMsqvlO7fj5jkkQSM8R3jgVST0SUzRaZ77LbBVbjsB8S4MAjBJVcu0qQJid0YER0Dw94N0+lh83b0Qb1yCwHG1APLaSMbVAxzPNVLrWrsPcX4Usx8oVFJd3UnCAZaM5GBEkjmr/0Z7xsoby7LkeYSCeTEkY3ERMYmamJjBU2jeNeT6VCwYqCyztYgErPMHtMCvalXNTAFZpSgFKUoBSlKAUpSgFKUoBSlKAUpSgFKUoBSlKAUpSgFKUoBXnfsK6lSJBBB+hEGvSlAU/WeDTcRV227a2UK2rdsAA8E9gFmOw5qKPSX1SLY+I1nzHMEggfOm2RJ9PqZFdENVrxFoGtt8dMAkb45DDAYHtMwfeKq4jskOh+GtPpF/LWWIAa4x3XGAjBbsMfKAFHYCpWK0uldQW6gM+aMjuK3qkLQpSlSBSlKAUpSgFKUoBSlKAUpSgFKUoBSlKAUpSgFKUoBSlKAUpSgFKUoBWGE1mlAQ9rp5tagFJ2PMgcKYOPoTBH3qYrEVmgFKUoBSlKAUpSgFKUoBSlKAUpSgFKUoBSlKAUpSgFKUoBSlKAUpSgFKUoBSlKAUpSgFKUoBSlKAUpSgFKUoBSlKAUpSgFKUoBSlKAUpSgP/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rgbClr val="000000"/>
                </a:solidFill>
                <a:latin typeface="Helvetica Light"/>
                <a:ea typeface="MS PGothic" pitchFamily="34" charset="-128"/>
                <a:sym typeface="Helvetica Light"/>
              </a:defRPr>
            </a:lvl1pPr>
            <a:lvl2pPr marL="742950" indent="-285750" eaLnBrk="0" hangingPunct="0">
              <a:defRPr sz="1900">
                <a:solidFill>
                  <a:srgbClr val="000000"/>
                </a:solidFill>
                <a:latin typeface="Helvetica Light"/>
                <a:ea typeface="MS PGothic" pitchFamily="34" charset="-128"/>
                <a:sym typeface="Helvetica Light"/>
              </a:defRPr>
            </a:lvl2pPr>
            <a:lvl3pPr marL="1143000" indent="-228600" eaLnBrk="0" hangingPunct="0">
              <a:defRPr sz="1900">
                <a:solidFill>
                  <a:srgbClr val="000000"/>
                </a:solidFill>
                <a:latin typeface="Helvetica Light"/>
                <a:ea typeface="MS PGothic" pitchFamily="34" charset="-128"/>
                <a:sym typeface="Helvetica Light"/>
              </a:defRPr>
            </a:lvl3pPr>
            <a:lvl4pPr marL="1600200" indent="-228600" eaLnBrk="0" hangingPunct="0">
              <a:defRPr sz="1900">
                <a:solidFill>
                  <a:srgbClr val="000000"/>
                </a:solidFill>
                <a:latin typeface="Helvetica Light"/>
                <a:ea typeface="MS PGothic" pitchFamily="34" charset="-128"/>
                <a:sym typeface="Helvetica Light"/>
              </a:defRPr>
            </a:lvl4pPr>
            <a:lvl5pPr marL="2057400" indent="-228600" eaLnBrk="0" hangingPunct="0">
              <a:defRPr sz="1900">
                <a:solidFill>
                  <a:srgbClr val="000000"/>
                </a:solidFill>
                <a:latin typeface="Helvetica Light"/>
                <a:ea typeface="MS PGothic" pitchFamily="34" charset="-128"/>
                <a:sym typeface="Helvetica Light"/>
              </a:defRPr>
            </a:lvl5pPr>
            <a:lvl6pPr marL="25146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6pPr>
            <a:lvl7pPr marL="29718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7pPr>
            <a:lvl8pPr marL="34290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8pPr>
            <a:lvl9pPr marL="38862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9pPr>
          </a:lstStyle>
          <a:p>
            <a:pPr algn="ctr" eaLnBrk="1"/>
            <a:endParaRPr lang="en-US" altLang="en-US"/>
          </a:p>
        </p:txBody>
      </p:sp>
      <p:sp>
        <p:nvSpPr>
          <p:cNvPr id="2" name="Title 1"/>
          <p:cNvSpPr>
            <a:spLocks noGrp="1"/>
          </p:cNvSpPr>
          <p:nvPr>
            <p:ph type="title"/>
          </p:nvPr>
        </p:nvSpPr>
        <p:spPr/>
        <p:txBody>
          <a:bodyPr/>
          <a:lstStyle/>
          <a:p>
            <a:r>
              <a:rPr lang="en-US" dirty="0" smtClean="0"/>
              <a:t>Traditional Shared Hardware</a:t>
            </a:r>
            <a:endParaRPr lang="en-US" dirty="0"/>
          </a:p>
        </p:txBody>
      </p:sp>
      <p:pic>
        <p:nvPicPr>
          <p:cNvPr id="1026" name="Picture 2" descr="\\fileserver\user\Nick\4Joe\5H3A9280.jpg"/>
          <p:cNvPicPr>
            <a:picLocks noChangeAspect="1" noChangeArrowheads="1"/>
          </p:cNvPicPr>
          <p:nvPr/>
        </p:nvPicPr>
        <p:blipFill rotWithShape="1">
          <a:blip r:embed="rId3">
            <a:extLst>
              <a:ext uri="{28A0092B-C50C-407E-A947-70E740481C1C}">
                <a14:useLocalDpi xmlns:a14="http://schemas.microsoft.com/office/drawing/2010/main" val="0"/>
              </a:ext>
            </a:extLst>
          </a:blip>
          <a:srcRect b="14712"/>
          <a:stretch/>
        </p:blipFill>
        <p:spPr bwMode="auto">
          <a:xfrm>
            <a:off x="1981200" y="1097280"/>
            <a:ext cx="5943600" cy="33794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667000" y="2252663"/>
            <a:ext cx="685800" cy="762000"/>
          </a:xfrm>
          <a:prstGeom prst="rightArrow">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hangingPunct="0">
              <a:defRPr/>
            </a:pPr>
            <a:endParaRPr lang="en-US">
              <a:sym typeface="Helvetica Light" charset="0"/>
            </a:endParaRPr>
          </a:p>
        </p:txBody>
      </p:sp>
      <p:sp>
        <p:nvSpPr>
          <p:cNvPr id="17412" name="TextBox 4"/>
          <p:cNvSpPr txBox="1">
            <a:spLocks noChangeArrowheads="1"/>
          </p:cNvSpPr>
          <p:nvPr/>
        </p:nvSpPr>
        <p:spPr bwMode="auto">
          <a:xfrm>
            <a:off x="3581400" y="2441575"/>
            <a:ext cx="15240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rgbClr val="000000"/>
                </a:solidFill>
                <a:latin typeface="Helvetica Light"/>
                <a:ea typeface="MS PGothic" pitchFamily="34" charset="-128"/>
                <a:sym typeface="Helvetica Light"/>
              </a:defRPr>
            </a:lvl1pPr>
            <a:lvl2pPr marL="742950" indent="-285750" eaLnBrk="0" hangingPunct="0">
              <a:defRPr sz="1900">
                <a:solidFill>
                  <a:srgbClr val="000000"/>
                </a:solidFill>
                <a:latin typeface="Helvetica Light"/>
                <a:ea typeface="MS PGothic" pitchFamily="34" charset="-128"/>
                <a:sym typeface="Helvetica Light"/>
              </a:defRPr>
            </a:lvl2pPr>
            <a:lvl3pPr marL="1143000" indent="-228600" eaLnBrk="0" hangingPunct="0">
              <a:defRPr sz="1900">
                <a:solidFill>
                  <a:srgbClr val="000000"/>
                </a:solidFill>
                <a:latin typeface="Helvetica Light"/>
                <a:ea typeface="MS PGothic" pitchFamily="34" charset="-128"/>
                <a:sym typeface="Helvetica Light"/>
              </a:defRPr>
            </a:lvl3pPr>
            <a:lvl4pPr marL="1600200" indent="-228600" eaLnBrk="0" hangingPunct="0">
              <a:defRPr sz="1900">
                <a:solidFill>
                  <a:srgbClr val="000000"/>
                </a:solidFill>
                <a:latin typeface="Helvetica Light"/>
                <a:ea typeface="MS PGothic" pitchFamily="34" charset="-128"/>
                <a:sym typeface="Helvetica Light"/>
              </a:defRPr>
            </a:lvl4pPr>
            <a:lvl5pPr marL="2057400" indent="-228600" eaLnBrk="0" hangingPunct="0">
              <a:defRPr sz="1900">
                <a:solidFill>
                  <a:srgbClr val="000000"/>
                </a:solidFill>
                <a:latin typeface="Helvetica Light"/>
                <a:ea typeface="MS PGothic" pitchFamily="34" charset="-128"/>
                <a:sym typeface="Helvetica Light"/>
              </a:defRPr>
            </a:lvl5pPr>
            <a:lvl6pPr marL="25146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6pPr>
            <a:lvl7pPr marL="29718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7pPr>
            <a:lvl8pPr marL="34290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8pPr>
            <a:lvl9pPr marL="38862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9pPr>
          </a:lstStyle>
          <a:p>
            <a:pPr algn="ctr" eaLnBrk="1"/>
            <a:r>
              <a:rPr lang="en-US" altLang="en-US">
                <a:solidFill>
                  <a:schemeClr val="tx1"/>
                </a:solidFill>
              </a:rPr>
              <a:t>Steamworks</a:t>
            </a:r>
          </a:p>
        </p:txBody>
      </p:sp>
      <p:sp>
        <p:nvSpPr>
          <p:cNvPr id="6" name="Right Arrow 5"/>
          <p:cNvSpPr/>
          <p:nvPr/>
        </p:nvSpPr>
        <p:spPr>
          <a:xfrm rot="1800000">
            <a:off x="5167313" y="2846388"/>
            <a:ext cx="1066800" cy="533400"/>
          </a:xfrm>
          <a:prstGeom prst="rightArrow">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hangingPunct="0">
              <a:defRPr/>
            </a:pPr>
            <a:endParaRPr lang="en-US">
              <a:sym typeface="Helvetica Light" charset="0"/>
            </a:endParaRPr>
          </a:p>
        </p:txBody>
      </p:sp>
      <p:sp>
        <p:nvSpPr>
          <p:cNvPr id="7" name="Right Arrow 6"/>
          <p:cNvSpPr/>
          <p:nvPr/>
        </p:nvSpPr>
        <p:spPr>
          <a:xfrm rot="19800000" flipV="1">
            <a:off x="5133975" y="1887538"/>
            <a:ext cx="1066800" cy="533400"/>
          </a:xfrm>
          <a:prstGeom prst="rightArrow">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hangingPunct="0">
              <a:defRPr/>
            </a:pPr>
            <a:endParaRPr lang="en-US">
              <a:sym typeface="Helvetica Light" charset="0"/>
            </a:endParaRPr>
          </a:p>
        </p:txBody>
      </p:sp>
      <p:pic>
        <p:nvPicPr>
          <p:cNvPr id="1741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800" y="104775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9777" y="2743127"/>
            <a:ext cx="1428823" cy="142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Shared VR Hardware</a:t>
            </a:r>
            <a:endParaRPr lang="en-US" dirty="0"/>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57819"/>
            <a:ext cx="2083059" cy="180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624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VR in Steamworks</a:t>
            </a:r>
          </a:p>
        </p:txBody>
      </p:sp>
      <p:sp>
        <p:nvSpPr>
          <p:cNvPr id="18435" name="Content Placeholder 2"/>
          <p:cNvSpPr>
            <a:spLocks noGrp="1"/>
          </p:cNvSpPr>
          <p:nvPr>
            <p:ph idx="1"/>
          </p:nvPr>
        </p:nvSpPr>
        <p:spPr/>
        <p:txBody>
          <a:bodyPr/>
          <a:lstStyle/>
          <a:p>
            <a:pPr>
              <a:buFontTx/>
              <a:buChar char="•"/>
            </a:pPr>
            <a:r>
              <a:rPr lang="en-US" altLang="en-US" b="1" smtClean="0"/>
              <a:t>Display geometry</a:t>
            </a:r>
          </a:p>
          <a:p>
            <a:pPr>
              <a:buFontTx/>
              <a:buChar char="•"/>
            </a:pPr>
            <a:r>
              <a:rPr lang="en-US" altLang="en-US" smtClean="0"/>
              <a:t>Distortion compensation</a:t>
            </a:r>
          </a:p>
          <a:p>
            <a:pPr>
              <a:buFontTx/>
              <a:buChar char="•"/>
            </a:pPr>
            <a:r>
              <a:rPr lang="en-US" altLang="en-US" smtClean="0"/>
              <a:t>Head tracking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a:spLocks noGrp="1"/>
          </p:cNvSpPr>
          <p:nvPr>
            <p:ph idx="1"/>
          </p:nvPr>
        </p:nvSpPr>
        <p:spPr/>
        <p:txBody>
          <a:bodyPr/>
          <a:lstStyle/>
          <a:p>
            <a:r>
              <a:rPr lang="en-US" altLang="en-US" sz="3200" dirty="0" err="1" smtClean="0">
                <a:latin typeface="Consolas" pitchFamily="49" charset="0"/>
                <a:cs typeface="Consolas" pitchFamily="49" charset="0"/>
              </a:rPr>
              <a:t>bool</a:t>
            </a:r>
            <a:r>
              <a:rPr lang="en-US" altLang="en-US" sz="3200" dirty="0" smtClean="0">
                <a:latin typeface="Consolas" pitchFamily="49" charset="0"/>
                <a:cs typeface="Consolas" pitchFamily="49" charset="0"/>
              </a:rPr>
              <a:t> </a:t>
            </a:r>
            <a:r>
              <a:rPr lang="en-US" altLang="en-US" sz="3200" dirty="0" err="1" smtClean="0">
                <a:latin typeface="Consolas" pitchFamily="49" charset="0"/>
                <a:cs typeface="Consolas" pitchFamily="49" charset="0"/>
              </a:rPr>
              <a:t>GetWindowBounds</a:t>
            </a:r>
            <a:r>
              <a:rPr lang="en-US" altLang="en-US" sz="3200" dirty="0" smtClean="0">
                <a:latin typeface="Consolas" pitchFamily="49" charset="0"/>
                <a:cs typeface="Consolas" pitchFamily="49" charset="0"/>
              </a:rPr>
              <a:t>( </a:t>
            </a:r>
          </a:p>
          <a:p>
            <a:r>
              <a:rPr lang="en-US" altLang="en-US" sz="3200" dirty="0" smtClean="0">
                <a:latin typeface="Consolas" pitchFamily="49" charset="0"/>
                <a:cs typeface="Consolas" pitchFamily="49" charset="0"/>
              </a:rPr>
              <a:t>	int32_t *</a:t>
            </a:r>
            <a:r>
              <a:rPr lang="en-US" altLang="en-US" sz="3200" dirty="0" err="1" smtClean="0">
                <a:latin typeface="Consolas" pitchFamily="49" charset="0"/>
                <a:cs typeface="Consolas" pitchFamily="49" charset="0"/>
              </a:rPr>
              <a:t>pnX</a:t>
            </a:r>
            <a:r>
              <a:rPr lang="en-US" altLang="en-US" sz="3200" dirty="0" smtClean="0">
                <a:latin typeface="Consolas" pitchFamily="49" charset="0"/>
                <a:cs typeface="Consolas" pitchFamily="49" charset="0"/>
              </a:rPr>
              <a:t>, </a:t>
            </a:r>
          </a:p>
          <a:p>
            <a:r>
              <a:rPr lang="en-US" altLang="en-US" sz="3200" dirty="0" smtClean="0">
                <a:latin typeface="Consolas" pitchFamily="49" charset="0"/>
                <a:cs typeface="Consolas" pitchFamily="49" charset="0"/>
              </a:rPr>
              <a:t>	int32_t *</a:t>
            </a:r>
            <a:r>
              <a:rPr lang="en-US" altLang="en-US" sz="3200" dirty="0" err="1" smtClean="0">
                <a:latin typeface="Consolas" pitchFamily="49" charset="0"/>
                <a:cs typeface="Consolas" pitchFamily="49" charset="0"/>
              </a:rPr>
              <a:t>pnY</a:t>
            </a:r>
            <a:r>
              <a:rPr lang="en-US" altLang="en-US" sz="3200" dirty="0" smtClean="0">
                <a:latin typeface="Consolas" pitchFamily="49" charset="0"/>
                <a:cs typeface="Consolas" pitchFamily="49" charset="0"/>
              </a:rPr>
              <a:t>, </a:t>
            </a:r>
          </a:p>
          <a:p>
            <a:r>
              <a:rPr lang="en-US" altLang="en-US" sz="3200" dirty="0" smtClean="0">
                <a:latin typeface="Consolas" pitchFamily="49" charset="0"/>
                <a:cs typeface="Consolas" pitchFamily="49" charset="0"/>
              </a:rPr>
              <a:t>	uint32_t *</a:t>
            </a:r>
            <a:r>
              <a:rPr lang="en-US" altLang="en-US" sz="3200" dirty="0" err="1" smtClean="0">
                <a:latin typeface="Consolas" pitchFamily="49" charset="0"/>
                <a:cs typeface="Consolas" pitchFamily="49" charset="0"/>
              </a:rPr>
              <a:t>pnWidth</a:t>
            </a:r>
            <a:r>
              <a:rPr lang="en-US" altLang="en-US" sz="3200" dirty="0" smtClean="0">
                <a:latin typeface="Consolas" pitchFamily="49" charset="0"/>
                <a:cs typeface="Consolas" pitchFamily="49" charset="0"/>
              </a:rPr>
              <a:t>, </a:t>
            </a:r>
          </a:p>
          <a:p>
            <a:r>
              <a:rPr lang="en-US" altLang="en-US" sz="3200" dirty="0" smtClean="0">
                <a:latin typeface="Consolas" pitchFamily="49" charset="0"/>
                <a:cs typeface="Consolas" pitchFamily="49" charset="0"/>
              </a:rPr>
              <a:t>	uint32_t *</a:t>
            </a:r>
            <a:r>
              <a:rPr lang="en-US" altLang="en-US" sz="3200" dirty="0" err="1" smtClean="0">
                <a:latin typeface="Consolas" pitchFamily="49" charset="0"/>
                <a:cs typeface="Consolas" pitchFamily="49" charset="0"/>
              </a:rPr>
              <a:t>pnHeight</a:t>
            </a:r>
            <a:r>
              <a:rPr lang="en-US" altLang="en-US" sz="3200" dirty="0" smtClean="0">
                <a:latin typeface="Consolas" pitchFamily="49" charset="0"/>
                <a:cs typeface="Consolas" pitchFamily="49" charset="0"/>
              </a:rPr>
              <a:t> );</a:t>
            </a:r>
          </a:p>
          <a:p>
            <a:endParaRPr lang="en-US" altLang="en-US" dirty="0" smtClean="0"/>
          </a:p>
        </p:txBody>
      </p:sp>
      <p:sp>
        <p:nvSpPr>
          <p:cNvPr id="19459" name="Title 2"/>
          <p:cNvSpPr>
            <a:spLocks noGrp="1"/>
          </p:cNvSpPr>
          <p:nvPr>
            <p:ph type="title"/>
          </p:nvPr>
        </p:nvSpPr>
        <p:spPr/>
        <p:txBody>
          <a:bodyPr/>
          <a:lstStyle/>
          <a:p>
            <a:r>
              <a:rPr lang="en-US" altLang="en-US" smtClean="0"/>
              <a:t>Display Geometry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Display Geometry</a:t>
            </a:r>
            <a:endParaRPr lang="en-US" dirty="0"/>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423" y="1209878"/>
            <a:ext cx="4081154" cy="334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408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2050" name="Picture 2" descr="http://www.blogcdn.com/www.engadget.com/media/2013/03/valve1ocuslusri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09649"/>
            <a:ext cx="5895975"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089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p:cNvSpPr>
            <a:spLocks noGrp="1"/>
          </p:cNvSpPr>
          <p:nvPr>
            <p:ph idx="1"/>
          </p:nvPr>
        </p:nvSpPr>
        <p:spPr/>
        <p:txBody>
          <a:bodyPr/>
          <a:lstStyle/>
          <a:p>
            <a:r>
              <a:rPr lang="en-US" altLang="en-US" sz="2800" dirty="0" smtClean="0">
                <a:latin typeface="Consolas" pitchFamily="49" charset="0"/>
                <a:cs typeface="Consolas" pitchFamily="49" charset="0"/>
              </a:rPr>
              <a:t>void </a:t>
            </a:r>
            <a:r>
              <a:rPr lang="en-US" altLang="en-US" sz="2800" dirty="0" err="1" smtClean="0">
                <a:latin typeface="Consolas" pitchFamily="49" charset="0"/>
                <a:cs typeface="Consolas" pitchFamily="49" charset="0"/>
              </a:rPr>
              <a:t>GetEyeOutputViewport</a:t>
            </a:r>
            <a:r>
              <a:rPr lang="en-US" altLang="en-US" sz="2800" dirty="0" smtClean="0">
                <a:latin typeface="Consolas" pitchFamily="49" charset="0"/>
                <a:cs typeface="Consolas" pitchFamily="49" charset="0"/>
              </a:rPr>
              <a:t>( </a:t>
            </a:r>
          </a:p>
          <a:p>
            <a:r>
              <a:rPr lang="en-US" altLang="en-US" sz="2800" dirty="0" smtClean="0">
                <a:latin typeface="Consolas" pitchFamily="49" charset="0"/>
                <a:cs typeface="Consolas" pitchFamily="49" charset="0"/>
              </a:rPr>
              <a:t>	</a:t>
            </a:r>
            <a:r>
              <a:rPr lang="en-US" altLang="en-US" sz="2800" dirty="0" err="1" smtClean="0">
                <a:latin typeface="Consolas" pitchFamily="49" charset="0"/>
                <a:cs typeface="Consolas" pitchFamily="49" charset="0"/>
              </a:rPr>
              <a:t>Hmd_Eye</a:t>
            </a:r>
            <a:r>
              <a:rPr lang="en-US" altLang="en-US" sz="2800" dirty="0" smtClean="0">
                <a:latin typeface="Consolas" pitchFamily="49" charset="0"/>
                <a:cs typeface="Consolas" pitchFamily="49" charset="0"/>
              </a:rPr>
              <a:t> </a:t>
            </a:r>
            <a:r>
              <a:rPr lang="en-US" altLang="en-US" sz="2800" dirty="0" err="1" smtClean="0">
                <a:latin typeface="Consolas" pitchFamily="49" charset="0"/>
                <a:cs typeface="Consolas" pitchFamily="49" charset="0"/>
              </a:rPr>
              <a:t>eEye</a:t>
            </a:r>
            <a:r>
              <a:rPr lang="en-US" altLang="en-US" sz="2800" dirty="0" smtClean="0">
                <a:latin typeface="Consolas" pitchFamily="49" charset="0"/>
                <a:cs typeface="Consolas" pitchFamily="49" charset="0"/>
              </a:rPr>
              <a:t>, </a:t>
            </a:r>
          </a:p>
          <a:p>
            <a:r>
              <a:rPr lang="en-US" altLang="en-US" sz="2800" dirty="0" smtClean="0">
                <a:latin typeface="Consolas" pitchFamily="49" charset="0"/>
                <a:cs typeface="Consolas" pitchFamily="49" charset="0"/>
              </a:rPr>
              <a:t>	</a:t>
            </a:r>
            <a:r>
              <a:rPr lang="en-US" altLang="en-US" sz="2800" dirty="0" err="1" smtClean="0">
                <a:latin typeface="Consolas" pitchFamily="49" charset="0"/>
                <a:cs typeface="Consolas" pitchFamily="49" charset="0"/>
              </a:rPr>
              <a:t>GraphicsAPIConvention</a:t>
            </a:r>
            <a:r>
              <a:rPr lang="en-US" altLang="en-US" sz="2800" dirty="0" smtClean="0">
                <a:latin typeface="Consolas" pitchFamily="49" charset="0"/>
                <a:cs typeface="Consolas" pitchFamily="49" charset="0"/>
              </a:rPr>
              <a:t> </a:t>
            </a:r>
            <a:r>
              <a:rPr lang="en-US" altLang="en-US" sz="2800" dirty="0" err="1" smtClean="0">
                <a:latin typeface="Consolas" pitchFamily="49" charset="0"/>
                <a:cs typeface="Consolas" pitchFamily="49" charset="0"/>
              </a:rPr>
              <a:t>eAPIType</a:t>
            </a:r>
            <a:r>
              <a:rPr lang="en-US" altLang="en-US" sz="2800" dirty="0" smtClean="0">
                <a:latin typeface="Consolas" pitchFamily="49" charset="0"/>
                <a:cs typeface="Consolas" pitchFamily="49" charset="0"/>
              </a:rPr>
              <a:t>, uint32_t *</a:t>
            </a:r>
            <a:r>
              <a:rPr lang="en-US" altLang="en-US" sz="2800" dirty="0" err="1" smtClean="0">
                <a:latin typeface="Consolas" pitchFamily="49" charset="0"/>
                <a:cs typeface="Consolas" pitchFamily="49" charset="0"/>
              </a:rPr>
              <a:t>pnX</a:t>
            </a:r>
            <a:r>
              <a:rPr lang="en-US" altLang="en-US" sz="2800" dirty="0" smtClean="0">
                <a:latin typeface="Consolas" pitchFamily="49" charset="0"/>
                <a:cs typeface="Consolas" pitchFamily="49" charset="0"/>
              </a:rPr>
              <a:t>, </a:t>
            </a:r>
          </a:p>
          <a:p>
            <a:r>
              <a:rPr lang="en-US" altLang="en-US" sz="2800" dirty="0" smtClean="0">
                <a:latin typeface="Consolas" pitchFamily="49" charset="0"/>
                <a:cs typeface="Consolas" pitchFamily="49" charset="0"/>
              </a:rPr>
              <a:t>	uint32_t *</a:t>
            </a:r>
            <a:r>
              <a:rPr lang="en-US" altLang="en-US" sz="2800" dirty="0" err="1" smtClean="0">
                <a:latin typeface="Consolas" pitchFamily="49" charset="0"/>
                <a:cs typeface="Consolas" pitchFamily="49" charset="0"/>
              </a:rPr>
              <a:t>pnY</a:t>
            </a:r>
            <a:r>
              <a:rPr lang="en-US" altLang="en-US" sz="2800" dirty="0" smtClean="0">
                <a:latin typeface="Consolas" pitchFamily="49" charset="0"/>
                <a:cs typeface="Consolas" pitchFamily="49" charset="0"/>
              </a:rPr>
              <a:t>, </a:t>
            </a:r>
          </a:p>
          <a:p>
            <a:r>
              <a:rPr lang="en-US" altLang="en-US" sz="2800" dirty="0" smtClean="0">
                <a:latin typeface="Consolas" pitchFamily="49" charset="0"/>
                <a:cs typeface="Consolas" pitchFamily="49" charset="0"/>
              </a:rPr>
              <a:t>	uint32_t *</a:t>
            </a:r>
            <a:r>
              <a:rPr lang="en-US" altLang="en-US" sz="2800" dirty="0" err="1" smtClean="0">
                <a:latin typeface="Consolas" pitchFamily="49" charset="0"/>
                <a:cs typeface="Consolas" pitchFamily="49" charset="0"/>
              </a:rPr>
              <a:t>pnWidth</a:t>
            </a:r>
            <a:r>
              <a:rPr lang="en-US" altLang="en-US" sz="2800" dirty="0" smtClean="0">
                <a:latin typeface="Consolas" pitchFamily="49" charset="0"/>
                <a:cs typeface="Consolas" pitchFamily="49" charset="0"/>
              </a:rPr>
              <a:t>, </a:t>
            </a:r>
          </a:p>
          <a:p>
            <a:r>
              <a:rPr lang="en-US" altLang="en-US" sz="2800" dirty="0" smtClean="0">
                <a:latin typeface="Consolas" pitchFamily="49" charset="0"/>
                <a:cs typeface="Consolas" pitchFamily="49" charset="0"/>
              </a:rPr>
              <a:t>	uint32_t *</a:t>
            </a:r>
            <a:r>
              <a:rPr lang="en-US" altLang="en-US" sz="2800" dirty="0" err="1" smtClean="0">
                <a:latin typeface="Consolas" pitchFamily="49" charset="0"/>
                <a:cs typeface="Consolas" pitchFamily="49" charset="0"/>
              </a:rPr>
              <a:t>pnHeight</a:t>
            </a:r>
            <a:r>
              <a:rPr lang="en-US" altLang="en-US" sz="2800" dirty="0" smtClean="0">
                <a:latin typeface="Consolas" pitchFamily="49" charset="0"/>
                <a:cs typeface="Consolas" pitchFamily="49" charset="0"/>
              </a:rPr>
              <a:t> );</a:t>
            </a:r>
          </a:p>
          <a:p>
            <a:endParaRPr lang="en-US" altLang="en-US" dirty="0" smtClean="0"/>
          </a:p>
        </p:txBody>
      </p:sp>
      <p:sp>
        <p:nvSpPr>
          <p:cNvPr id="20483" name="Title 2"/>
          <p:cNvSpPr>
            <a:spLocks noGrp="1"/>
          </p:cNvSpPr>
          <p:nvPr>
            <p:ph type="title"/>
          </p:nvPr>
        </p:nvSpPr>
        <p:spPr/>
        <p:txBody>
          <a:bodyPr/>
          <a:lstStyle/>
          <a:p>
            <a:r>
              <a:rPr lang="en-US" altLang="en-US" smtClean="0"/>
              <a:t>Display Geometry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Display Geometry</a:t>
            </a:r>
            <a:endParaRPr lang="en-US" dirty="0"/>
          </a:p>
        </p:txBody>
      </p:sp>
      <p:sp>
        <p:nvSpPr>
          <p:cNvPr id="4" name="Rectangle 3"/>
          <p:cNvSpPr/>
          <p:nvPr/>
        </p:nvSpPr>
        <p:spPr>
          <a:xfrm>
            <a:off x="1371600" y="1047750"/>
            <a:ext cx="6324600" cy="3505200"/>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371600" y="1047750"/>
            <a:ext cx="3162300" cy="3505200"/>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Left Eye</a:t>
            </a:r>
            <a:endParaRPr lang="en-US" dirty="0"/>
          </a:p>
        </p:txBody>
      </p:sp>
      <p:sp>
        <p:nvSpPr>
          <p:cNvPr id="6" name="Rectangle 5"/>
          <p:cNvSpPr/>
          <p:nvPr/>
        </p:nvSpPr>
        <p:spPr>
          <a:xfrm>
            <a:off x="4533900" y="1047750"/>
            <a:ext cx="3162300" cy="3505200"/>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Right Eye</a:t>
            </a:r>
            <a:endParaRPr lang="en-US" dirty="0"/>
          </a:p>
        </p:txBody>
      </p:sp>
    </p:spTree>
    <p:extLst>
      <p:ext uri="{BB962C8B-B14F-4D97-AF65-F5344CB8AC3E}">
        <p14:creationId xmlns:p14="http://schemas.microsoft.com/office/powerpoint/2010/main" val="1984444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p:txBody>
          <a:bodyPr/>
          <a:lstStyle/>
          <a:p>
            <a:r>
              <a:rPr lang="en-US" altLang="en-US" sz="2800" dirty="0" smtClean="0"/>
              <a:t>HmdMatrix44_t </a:t>
            </a:r>
            <a:r>
              <a:rPr lang="en-US" altLang="en-US" sz="2800" dirty="0" err="1" smtClean="0"/>
              <a:t>GetProjectionMatrix</a:t>
            </a:r>
            <a:r>
              <a:rPr lang="en-US" altLang="en-US" sz="2800" dirty="0" smtClean="0"/>
              <a:t>(</a:t>
            </a:r>
          </a:p>
          <a:p>
            <a:r>
              <a:rPr lang="en-US" altLang="en-US" sz="2800" dirty="0" smtClean="0"/>
              <a:t>	</a:t>
            </a:r>
            <a:r>
              <a:rPr lang="en-US" altLang="en-US" sz="2800" dirty="0" err="1" smtClean="0"/>
              <a:t>Hmd_Eye</a:t>
            </a:r>
            <a:r>
              <a:rPr lang="en-US" altLang="en-US" sz="2800" dirty="0" smtClean="0"/>
              <a:t> </a:t>
            </a:r>
            <a:r>
              <a:rPr lang="en-US" altLang="en-US" sz="2800" dirty="0" err="1" smtClean="0"/>
              <a:t>eEye</a:t>
            </a:r>
            <a:r>
              <a:rPr lang="en-US" altLang="en-US" sz="2800" dirty="0" smtClean="0"/>
              <a:t>, </a:t>
            </a:r>
          </a:p>
          <a:p>
            <a:r>
              <a:rPr lang="en-US" altLang="en-US" sz="2800" dirty="0" smtClean="0"/>
              <a:t>	float </a:t>
            </a:r>
            <a:r>
              <a:rPr lang="en-US" altLang="en-US" sz="2800" dirty="0" err="1" smtClean="0"/>
              <a:t>fNearZ</a:t>
            </a:r>
            <a:r>
              <a:rPr lang="en-US" altLang="en-US" sz="2800" dirty="0" smtClean="0"/>
              <a:t>, </a:t>
            </a:r>
          </a:p>
          <a:p>
            <a:r>
              <a:rPr lang="en-US" altLang="en-US" sz="2800" dirty="0" smtClean="0"/>
              <a:t>	float </a:t>
            </a:r>
            <a:r>
              <a:rPr lang="en-US" altLang="en-US" sz="2800" dirty="0" err="1" smtClean="0"/>
              <a:t>fFarZ</a:t>
            </a:r>
            <a:r>
              <a:rPr lang="en-US" altLang="en-US" sz="2800" dirty="0" smtClean="0"/>
              <a:t>, </a:t>
            </a:r>
          </a:p>
          <a:p>
            <a:r>
              <a:rPr lang="en-US" altLang="en-US" sz="2800" dirty="0" smtClean="0"/>
              <a:t>	</a:t>
            </a:r>
            <a:r>
              <a:rPr lang="en-US" altLang="en-US" sz="2800" dirty="0" err="1" smtClean="0"/>
              <a:t>GraphicsAPIConvention</a:t>
            </a:r>
            <a:r>
              <a:rPr lang="en-US" altLang="en-US" sz="2800" dirty="0" smtClean="0"/>
              <a:t> </a:t>
            </a:r>
            <a:r>
              <a:rPr lang="en-US" altLang="en-US" sz="2800" dirty="0" err="1" smtClean="0"/>
              <a:t>eProjType</a:t>
            </a:r>
            <a:r>
              <a:rPr lang="en-US" altLang="en-US" sz="2800" dirty="0" smtClean="0"/>
              <a:t> );</a:t>
            </a:r>
            <a:endParaRPr lang="en-US" altLang="en-US" dirty="0" smtClean="0"/>
          </a:p>
        </p:txBody>
      </p:sp>
      <p:sp>
        <p:nvSpPr>
          <p:cNvPr id="21507" name="Title 2"/>
          <p:cNvSpPr>
            <a:spLocks noGrp="1"/>
          </p:cNvSpPr>
          <p:nvPr>
            <p:ph type="title"/>
          </p:nvPr>
        </p:nvSpPr>
        <p:spPr/>
        <p:txBody>
          <a:bodyPr/>
          <a:lstStyle/>
          <a:p>
            <a:r>
              <a:rPr lang="en-US" altLang="en-US" smtClean="0"/>
              <a:t>Display Geometry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Display Geometry</a:t>
            </a:r>
            <a:endParaRPr lang="en-US" dirty="0"/>
          </a:p>
        </p:txBody>
      </p:sp>
      <p:sp>
        <p:nvSpPr>
          <p:cNvPr id="4" name="Content Placeholder 3"/>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200150"/>
            <a:ext cx="448056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331720" y="1200150"/>
            <a:ext cx="792480" cy="3429000"/>
          </a:xfrm>
          <a:prstGeom prst="rect">
            <a:avLst/>
          </a:prstGeom>
          <a:solidFill>
            <a:schemeClr val="bg1">
              <a:lumMod val="95000"/>
              <a:alpha val="3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19800" y="1200150"/>
            <a:ext cx="792480" cy="3429000"/>
          </a:xfrm>
          <a:prstGeom prst="rect">
            <a:avLst/>
          </a:prstGeom>
          <a:solidFill>
            <a:schemeClr val="bg1">
              <a:lumMod val="95000"/>
              <a:alpha val="30000"/>
            </a:scheme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920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1"/>
          </p:nvPr>
        </p:nvSpPr>
        <p:spPr/>
        <p:txBody>
          <a:bodyPr/>
          <a:lstStyle/>
          <a:p>
            <a:r>
              <a:rPr lang="en-US" altLang="en-US" sz="2800" dirty="0" smtClean="0"/>
              <a:t>HmdMatrix44_t </a:t>
            </a:r>
            <a:r>
              <a:rPr lang="en-US" altLang="en-US" sz="2800" dirty="0" err="1" smtClean="0"/>
              <a:t>GetEyeMatrix</a:t>
            </a:r>
            <a:r>
              <a:rPr lang="en-US" altLang="en-US" sz="2800" dirty="0" smtClean="0"/>
              <a:t>( </a:t>
            </a:r>
          </a:p>
          <a:p>
            <a:r>
              <a:rPr lang="en-US" altLang="en-US" sz="2800" dirty="0" smtClean="0"/>
              <a:t>	</a:t>
            </a:r>
            <a:r>
              <a:rPr lang="en-US" altLang="en-US" sz="2800" dirty="0" err="1" smtClean="0"/>
              <a:t>Hmd_Eye</a:t>
            </a:r>
            <a:r>
              <a:rPr lang="en-US" altLang="en-US" sz="2800" dirty="0" smtClean="0"/>
              <a:t> </a:t>
            </a:r>
            <a:r>
              <a:rPr lang="en-US" altLang="en-US" sz="2800" dirty="0" err="1" smtClean="0"/>
              <a:t>eEye</a:t>
            </a:r>
            <a:r>
              <a:rPr lang="en-US" altLang="en-US" sz="2800" dirty="0" smtClean="0"/>
              <a:t> );</a:t>
            </a:r>
            <a:endParaRPr lang="en-US" altLang="en-US" dirty="0" smtClean="0"/>
          </a:p>
        </p:txBody>
      </p:sp>
      <p:sp>
        <p:nvSpPr>
          <p:cNvPr id="22531" name="Title 2"/>
          <p:cNvSpPr>
            <a:spLocks noGrp="1"/>
          </p:cNvSpPr>
          <p:nvPr>
            <p:ph type="title"/>
          </p:nvPr>
        </p:nvSpPr>
        <p:spPr/>
        <p:txBody>
          <a:bodyPr/>
          <a:lstStyle/>
          <a:p>
            <a:r>
              <a:rPr lang="en-US" altLang="en-US" smtClean="0"/>
              <a:t>Display Geometry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Display Geometry</a:t>
            </a:r>
            <a:endParaRPr lang="en-US" dirty="0"/>
          </a:p>
        </p:txBody>
      </p:sp>
      <p:pic>
        <p:nvPicPr>
          <p:cNvPr id="14338" name="Picture 44"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075180"/>
            <a:ext cx="6457950" cy="363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859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p:txBody>
          <a:bodyPr/>
          <a:lstStyle/>
          <a:p>
            <a:r>
              <a:rPr lang="en-US" altLang="en-US" sz="2800" dirty="0" smtClean="0"/>
              <a:t>void </a:t>
            </a:r>
            <a:r>
              <a:rPr lang="en-US" altLang="en-US" sz="2800" dirty="0" err="1" smtClean="0"/>
              <a:t>GetRecommendedRenderTargetSize</a:t>
            </a:r>
            <a:r>
              <a:rPr lang="en-US" altLang="en-US" sz="2800" dirty="0" smtClean="0"/>
              <a:t>( </a:t>
            </a:r>
          </a:p>
          <a:p>
            <a:r>
              <a:rPr lang="en-US" altLang="en-US" sz="2800" dirty="0" smtClean="0"/>
              <a:t>	uint32_t *</a:t>
            </a:r>
            <a:r>
              <a:rPr lang="en-US" altLang="en-US" sz="2800" dirty="0" err="1" smtClean="0"/>
              <a:t>pnWidth</a:t>
            </a:r>
            <a:r>
              <a:rPr lang="en-US" altLang="en-US" sz="2800" dirty="0" smtClean="0"/>
              <a:t>, </a:t>
            </a:r>
          </a:p>
          <a:p>
            <a:r>
              <a:rPr lang="en-US" altLang="en-US" sz="2800" dirty="0" smtClean="0"/>
              <a:t>	uint32_t *</a:t>
            </a:r>
            <a:r>
              <a:rPr lang="en-US" altLang="en-US" sz="2800" dirty="0" err="1" smtClean="0"/>
              <a:t>pnHeight</a:t>
            </a:r>
            <a:r>
              <a:rPr lang="en-US" altLang="en-US" sz="2800" dirty="0" smtClean="0"/>
              <a:t> );</a:t>
            </a:r>
            <a:endParaRPr lang="en-US" altLang="en-US" dirty="0" smtClean="0"/>
          </a:p>
        </p:txBody>
      </p:sp>
      <p:sp>
        <p:nvSpPr>
          <p:cNvPr id="23555" name="Title 2"/>
          <p:cNvSpPr>
            <a:spLocks noGrp="1"/>
          </p:cNvSpPr>
          <p:nvPr>
            <p:ph type="title"/>
          </p:nvPr>
        </p:nvSpPr>
        <p:spPr/>
        <p:txBody>
          <a:bodyPr/>
          <a:lstStyle/>
          <a:p>
            <a:r>
              <a:rPr lang="en-US" altLang="en-US" smtClean="0"/>
              <a:t>Display Geometry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VR in Steamworks</a:t>
            </a:r>
          </a:p>
        </p:txBody>
      </p:sp>
      <p:sp>
        <p:nvSpPr>
          <p:cNvPr id="24579" name="Content Placeholder 2"/>
          <p:cNvSpPr>
            <a:spLocks noGrp="1"/>
          </p:cNvSpPr>
          <p:nvPr>
            <p:ph idx="1"/>
          </p:nvPr>
        </p:nvSpPr>
        <p:spPr/>
        <p:txBody>
          <a:bodyPr/>
          <a:lstStyle/>
          <a:p>
            <a:pPr>
              <a:buFontTx/>
              <a:buChar char="•"/>
            </a:pPr>
            <a:r>
              <a:rPr lang="en-US" altLang="en-US" smtClean="0"/>
              <a:t>Display geometry</a:t>
            </a:r>
          </a:p>
          <a:p>
            <a:pPr>
              <a:buFontTx/>
              <a:buChar char="•"/>
            </a:pPr>
            <a:r>
              <a:rPr lang="en-US" altLang="en-US" b="1" smtClean="0"/>
              <a:t>Distortion compensation</a:t>
            </a:r>
          </a:p>
          <a:p>
            <a:pPr>
              <a:buFontTx/>
              <a:buChar char="•"/>
            </a:pPr>
            <a:r>
              <a:rPr lang="en-US" altLang="en-US" smtClean="0"/>
              <a:t>Head tracking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2895600" y="2724150"/>
            <a:ext cx="6096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5603" name="TextBox 4"/>
          <p:cNvSpPr txBox="1">
            <a:spLocks noChangeArrowheads="1"/>
          </p:cNvSpPr>
          <p:nvPr/>
        </p:nvSpPr>
        <p:spPr bwMode="auto">
          <a:xfrm>
            <a:off x="3962400" y="2038350"/>
            <a:ext cx="83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rgbClr val="000000"/>
                </a:solidFill>
                <a:latin typeface="Helvetica Light"/>
                <a:ea typeface="MS PGothic" pitchFamily="34" charset="-128"/>
                <a:sym typeface="Helvetica Light"/>
              </a:defRPr>
            </a:lvl1pPr>
            <a:lvl2pPr marL="742950" indent="-285750" eaLnBrk="0" hangingPunct="0">
              <a:defRPr sz="1900">
                <a:solidFill>
                  <a:srgbClr val="000000"/>
                </a:solidFill>
                <a:latin typeface="Helvetica Light"/>
                <a:ea typeface="MS PGothic" pitchFamily="34" charset="-128"/>
                <a:sym typeface="Helvetica Light"/>
              </a:defRPr>
            </a:lvl2pPr>
            <a:lvl3pPr marL="1143000" indent="-228600" eaLnBrk="0" hangingPunct="0">
              <a:defRPr sz="1900">
                <a:solidFill>
                  <a:srgbClr val="000000"/>
                </a:solidFill>
                <a:latin typeface="Helvetica Light"/>
                <a:ea typeface="MS PGothic" pitchFamily="34" charset="-128"/>
                <a:sym typeface="Helvetica Light"/>
              </a:defRPr>
            </a:lvl3pPr>
            <a:lvl4pPr marL="1600200" indent="-228600" eaLnBrk="0" hangingPunct="0">
              <a:defRPr sz="1900">
                <a:solidFill>
                  <a:srgbClr val="000000"/>
                </a:solidFill>
                <a:latin typeface="Helvetica Light"/>
                <a:ea typeface="MS PGothic" pitchFamily="34" charset="-128"/>
                <a:sym typeface="Helvetica Light"/>
              </a:defRPr>
            </a:lvl4pPr>
            <a:lvl5pPr marL="2057400" indent="-228600" eaLnBrk="0" hangingPunct="0">
              <a:defRPr sz="1900">
                <a:solidFill>
                  <a:srgbClr val="000000"/>
                </a:solidFill>
                <a:latin typeface="Helvetica Light"/>
                <a:ea typeface="MS PGothic" pitchFamily="34" charset="-128"/>
                <a:sym typeface="Helvetica Light"/>
              </a:defRPr>
            </a:lvl5pPr>
            <a:lvl6pPr marL="25146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6pPr>
            <a:lvl7pPr marL="29718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7pPr>
            <a:lvl8pPr marL="34290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8pPr>
            <a:lvl9pPr marL="3886200" indent="-228600" defTabSz="309563" eaLnBrk="0" fontAlgn="base" hangingPunct="0">
              <a:spcBef>
                <a:spcPct val="0"/>
              </a:spcBef>
              <a:spcAft>
                <a:spcPct val="0"/>
              </a:spcAft>
              <a:defRPr sz="1900">
                <a:solidFill>
                  <a:srgbClr val="000000"/>
                </a:solidFill>
                <a:latin typeface="Helvetica Light"/>
                <a:ea typeface="MS PGothic" pitchFamily="34" charset="-128"/>
                <a:sym typeface="Helvetica Light"/>
              </a:defRPr>
            </a:lvl9pPr>
          </a:lstStyle>
          <a:p>
            <a:pPr algn="ctr" eaLnBrk="1"/>
            <a:r>
              <a:rPr lang="en-US" altLang="en-US" sz="7200">
                <a:solidFill>
                  <a:schemeClr val="tx1"/>
                </a:solidFill>
                <a:latin typeface="Garamond" pitchFamily="18" charset="0"/>
              </a:rPr>
              <a:t>ƒ</a:t>
            </a:r>
          </a:p>
        </p:txBody>
      </p:sp>
      <p:pic>
        <p:nvPicPr>
          <p:cNvPr id="25604"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52550"/>
            <a:ext cx="22034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36675"/>
            <a:ext cx="22098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a:off x="5257800" y="2724150"/>
            <a:ext cx="6096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Distortion Compensation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2895600" y="2704134"/>
            <a:ext cx="6096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26628"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52550"/>
            <a:ext cx="22034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36675"/>
            <a:ext cx="22098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a:off x="5257800" y="2704134"/>
            <a:ext cx="6096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3190874" y="1657350"/>
                <a:ext cx="2371726" cy="23836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a:rPr>
                        <m:t>𝐴</m:t>
                      </m:r>
                      <m:r>
                        <a:rPr lang="en-US" sz="1000" b="0" i="1" smtClean="0">
                          <a:solidFill>
                            <a:schemeClr val="tx1"/>
                          </a:solidFill>
                          <a:latin typeface="Cambria Math"/>
                        </a:rPr>
                        <m:t>+</m:t>
                      </m:r>
                      <m:r>
                        <a:rPr lang="en-US" sz="1000" b="0" i="1" smtClean="0">
                          <a:solidFill>
                            <a:schemeClr val="tx1"/>
                          </a:solidFill>
                          <a:latin typeface="Cambria Math"/>
                        </a:rPr>
                        <m:t>𝐵𝑟</m:t>
                      </m:r>
                      <m:r>
                        <a:rPr lang="en-US" sz="1000" b="0" i="1" smtClean="0">
                          <a:solidFill>
                            <a:schemeClr val="tx1"/>
                          </a:solidFill>
                          <a:latin typeface="Cambria Math"/>
                        </a:rPr>
                        <m:t>+</m:t>
                      </m:r>
                      <m:r>
                        <a:rPr lang="en-US" sz="1000" b="0" i="1" smtClean="0">
                          <a:solidFill>
                            <a:schemeClr val="tx1"/>
                          </a:solidFill>
                          <a:latin typeface="Cambria Math"/>
                        </a:rPr>
                        <m:t>𝐶</m:t>
                      </m:r>
                      <m:sSup>
                        <m:sSupPr>
                          <m:ctrlPr>
                            <a:rPr lang="en-US" sz="1000" b="0" i="1" smtClean="0">
                              <a:solidFill>
                                <a:schemeClr val="tx1"/>
                              </a:solidFill>
                              <a:latin typeface="Cambria Math"/>
                            </a:rPr>
                          </m:ctrlPr>
                        </m:sSupPr>
                        <m:e>
                          <m:r>
                            <a:rPr lang="en-US" sz="1000" b="0" i="1" smtClean="0">
                              <a:solidFill>
                                <a:schemeClr val="tx1"/>
                              </a:solidFill>
                              <a:latin typeface="Cambria Math"/>
                            </a:rPr>
                            <m:t>𝑟</m:t>
                          </m:r>
                        </m:e>
                        <m:sup>
                          <m:r>
                            <a:rPr lang="en-US" sz="1000" b="0" i="1" smtClean="0">
                              <a:solidFill>
                                <a:schemeClr val="tx1"/>
                              </a:solidFill>
                              <a:latin typeface="Cambria Math"/>
                            </a:rPr>
                            <m:t>2</m:t>
                          </m:r>
                        </m:sup>
                      </m:sSup>
                    </m:oMath>
                  </m:oMathPara>
                </a14:m>
                <a:endParaRPr lang="en-US" sz="1000" b="0" dirty="0" smtClean="0">
                  <a:solidFill>
                    <a:schemeClr val="tx1"/>
                  </a:solidFill>
                </a:endParaRPr>
              </a:p>
              <a:p>
                <a:endParaRPr lang="en-US" sz="1000" dirty="0">
                  <a:solidFill>
                    <a:schemeClr val="tx1"/>
                  </a:solidFill>
                </a:endParaRPr>
              </a:p>
              <a:p>
                <a:endParaRPr lang="en-US" sz="1000" b="0" dirty="0" smtClean="0">
                  <a:solidFill>
                    <a:schemeClr val="tx1"/>
                  </a:solidFill>
                </a:endParaRPr>
              </a:p>
              <a:p>
                <a:endParaRPr lang="en-US" sz="1000" dirty="0" smtClean="0">
                  <a:solidFill>
                    <a:schemeClr val="tx1"/>
                  </a:solidFill>
                </a:endParaRPr>
              </a:p>
              <a:p>
                <a:endParaRPr lang="en-US" sz="1000" dirty="0" smtClean="0">
                  <a:solidFill>
                    <a:schemeClr val="tx1"/>
                  </a:solidFill>
                </a:endParaRPr>
              </a:p>
              <a:p>
                <a:pPr/>
                <a14:m>
                  <m:oMathPara xmlns:m="http://schemas.openxmlformats.org/officeDocument/2006/math">
                    <m:oMathParaPr>
                      <m:jc m:val="centerGroup"/>
                    </m:oMathParaPr>
                    <m:oMath xmlns:m="http://schemas.openxmlformats.org/officeDocument/2006/math">
                      <m:f>
                        <m:fPr>
                          <m:ctrlPr>
                            <a:rPr lang="en-US" sz="1000" b="0" i="1" smtClean="0">
                              <a:solidFill>
                                <a:schemeClr val="tx1"/>
                              </a:solidFill>
                              <a:latin typeface="Cambria Math"/>
                            </a:rPr>
                          </m:ctrlPr>
                        </m:fPr>
                        <m:num>
                          <m:r>
                            <a:rPr lang="en-US" sz="1000" b="0" i="1" smtClean="0">
                              <a:solidFill>
                                <a:schemeClr val="tx1"/>
                              </a:solidFill>
                              <a:latin typeface="Cambria Math"/>
                            </a:rPr>
                            <m:t>1</m:t>
                          </m:r>
                        </m:num>
                        <m:den>
                          <m:r>
                            <a:rPr lang="en-US" sz="1000" b="0" i="1" smtClean="0">
                              <a:solidFill>
                                <a:schemeClr val="tx1"/>
                              </a:solidFill>
                              <a:latin typeface="Cambria Math"/>
                            </a:rPr>
                            <m:t>𝐴</m:t>
                          </m:r>
                          <m:r>
                            <a:rPr lang="en-US" sz="1000" b="0" i="1" smtClean="0">
                              <a:solidFill>
                                <a:schemeClr val="tx1"/>
                              </a:solidFill>
                              <a:latin typeface="Cambria Math"/>
                            </a:rPr>
                            <m:t>+</m:t>
                          </m:r>
                          <m:r>
                            <a:rPr lang="en-US" sz="1000" b="0" i="1" smtClean="0">
                              <a:solidFill>
                                <a:schemeClr val="tx1"/>
                              </a:solidFill>
                              <a:latin typeface="Cambria Math"/>
                            </a:rPr>
                            <m:t>𝐵𝑟</m:t>
                          </m:r>
                          <m:r>
                            <a:rPr lang="en-US" sz="1000" b="0" i="1" smtClean="0">
                              <a:solidFill>
                                <a:schemeClr val="tx1"/>
                              </a:solidFill>
                              <a:latin typeface="Cambria Math"/>
                            </a:rPr>
                            <m:t>+</m:t>
                          </m:r>
                          <m:r>
                            <a:rPr lang="en-US" sz="1000" b="0" i="1" smtClean="0">
                              <a:solidFill>
                                <a:schemeClr val="tx1"/>
                              </a:solidFill>
                              <a:latin typeface="Cambria Math"/>
                            </a:rPr>
                            <m:t>𝐶</m:t>
                          </m:r>
                          <m:sSup>
                            <m:sSupPr>
                              <m:ctrlPr>
                                <a:rPr lang="en-US" sz="1000" b="0" i="1" smtClean="0">
                                  <a:solidFill>
                                    <a:schemeClr val="tx1"/>
                                  </a:solidFill>
                                  <a:latin typeface="Cambria Math"/>
                                </a:rPr>
                              </m:ctrlPr>
                            </m:sSupPr>
                            <m:e>
                              <m:r>
                                <a:rPr lang="en-US" sz="1000" b="0" i="1" smtClean="0">
                                  <a:solidFill>
                                    <a:schemeClr val="tx1"/>
                                  </a:solidFill>
                                  <a:latin typeface="Cambria Math"/>
                                </a:rPr>
                                <m:t>𝑟</m:t>
                              </m:r>
                            </m:e>
                            <m:sup>
                              <m:r>
                                <a:rPr lang="en-US" sz="1000" b="0" i="1" smtClean="0">
                                  <a:solidFill>
                                    <a:schemeClr val="tx1"/>
                                  </a:solidFill>
                                  <a:latin typeface="Cambria Math"/>
                                </a:rPr>
                                <m:t>2</m:t>
                              </m:r>
                            </m:sup>
                          </m:sSup>
                        </m:den>
                      </m:f>
                    </m:oMath>
                  </m:oMathPara>
                </a14:m>
                <a:endParaRPr lang="en-US" sz="1000" b="0" dirty="0" smtClean="0">
                  <a:solidFill>
                    <a:schemeClr val="tx1"/>
                  </a:solidFill>
                </a:endParaRPr>
              </a:p>
              <a:p>
                <a:endParaRPr lang="en-US" sz="1000" dirty="0" smtClean="0">
                  <a:solidFill>
                    <a:schemeClr val="tx1"/>
                  </a:solidFill>
                </a:endParaRPr>
              </a:p>
              <a:p>
                <a:endParaRPr lang="en-US" sz="1000" dirty="0">
                  <a:solidFill>
                    <a:schemeClr val="tx1"/>
                  </a:solidFill>
                </a:endParaRPr>
              </a:p>
              <a:p>
                <a:endParaRPr lang="en-US" sz="1000" dirty="0" smtClean="0">
                  <a:solidFill>
                    <a:schemeClr val="tx1"/>
                  </a:solidFill>
                </a:endParaRPr>
              </a:p>
              <a:p>
                <a:endParaRPr lang="en-US" sz="1000" dirty="0">
                  <a:solidFill>
                    <a:schemeClr val="tx1"/>
                  </a:solidFill>
                </a:endParaRPr>
              </a:p>
              <a:p>
                <a:pPr/>
                <a14:m>
                  <m:oMathPara xmlns:m="http://schemas.openxmlformats.org/officeDocument/2006/math">
                    <m:oMathParaPr>
                      <m:jc m:val="centerGroup"/>
                    </m:oMathParaPr>
                    <m:oMath xmlns:m="http://schemas.openxmlformats.org/officeDocument/2006/math">
                      <m:d>
                        <m:dPr>
                          <m:ctrlPr>
                            <a:rPr lang="en-US" sz="1000" b="0" i="1" smtClean="0">
                              <a:solidFill>
                                <a:schemeClr val="tx1"/>
                              </a:solidFill>
                              <a:latin typeface="Cambria Math"/>
                            </a:rPr>
                          </m:ctrlPr>
                        </m:dPr>
                        <m:e>
                          <m:r>
                            <a:rPr lang="en-US" sz="1000" b="0" i="1" smtClean="0">
                              <a:solidFill>
                                <a:schemeClr val="tx1"/>
                              </a:solidFill>
                              <a:latin typeface="Cambria Math"/>
                            </a:rPr>
                            <m:t>2</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3</m:t>
                              </m:r>
                            </m:sup>
                          </m:sSup>
                          <m:r>
                            <a:rPr lang="en-US" sz="1000" b="0" i="1" smtClean="0">
                              <a:solidFill>
                                <a:schemeClr val="tx1"/>
                              </a:solidFill>
                              <a:latin typeface="Cambria Math"/>
                            </a:rPr>
                            <m:t>−3</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2</m:t>
                              </m:r>
                            </m:sup>
                          </m:sSup>
                          <m:r>
                            <a:rPr lang="en-US" sz="1000" b="0" i="1" smtClean="0">
                              <a:solidFill>
                                <a:schemeClr val="tx1"/>
                              </a:solidFill>
                              <a:latin typeface="Cambria Math"/>
                            </a:rPr>
                            <m:t>+1</m:t>
                          </m:r>
                        </m:e>
                      </m:d>
                      <m:sSub>
                        <m:sSubPr>
                          <m:ctrlPr>
                            <a:rPr lang="en-US" sz="1000" b="0" i="1" smtClean="0">
                              <a:solidFill>
                                <a:schemeClr val="tx1"/>
                              </a:solidFill>
                              <a:latin typeface="Cambria Math"/>
                            </a:rPr>
                          </m:ctrlPr>
                        </m:sSubPr>
                        <m:e>
                          <m:r>
                            <a:rPr lang="en-US" sz="1000" b="0" i="1" smtClean="0">
                              <a:solidFill>
                                <a:schemeClr val="tx1"/>
                              </a:solidFill>
                              <a:latin typeface="Cambria Math"/>
                            </a:rPr>
                            <m:t>𝑝</m:t>
                          </m:r>
                        </m:e>
                        <m:sub>
                          <m:r>
                            <a:rPr lang="en-US" sz="1000" b="0" i="1" smtClean="0">
                              <a:solidFill>
                                <a:schemeClr val="tx1"/>
                              </a:solidFill>
                              <a:latin typeface="Cambria Math"/>
                            </a:rPr>
                            <m:t>0</m:t>
                          </m:r>
                        </m:sub>
                      </m:sSub>
                      <m:r>
                        <a:rPr lang="en-US" sz="1000" b="0" i="1" smtClean="0">
                          <a:solidFill>
                            <a:schemeClr val="tx1"/>
                          </a:solidFill>
                          <a:latin typeface="Cambria Math"/>
                        </a:rPr>
                        <m:t>+</m:t>
                      </m:r>
                      <m:d>
                        <m:dPr>
                          <m:ctrlPr>
                            <a:rPr lang="en-US" sz="1000" b="0" i="1" smtClean="0">
                              <a:solidFill>
                                <a:schemeClr val="tx1"/>
                              </a:solidFill>
                              <a:latin typeface="Cambria Math"/>
                            </a:rPr>
                          </m:ctrlPr>
                        </m:dPr>
                        <m:e>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3</m:t>
                              </m:r>
                            </m:sup>
                          </m:sSup>
                          <m:r>
                            <a:rPr lang="en-US" sz="1000" b="0" i="1" smtClean="0">
                              <a:solidFill>
                                <a:schemeClr val="tx1"/>
                              </a:solidFill>
                              <a:latin typeface="Cambria Math"/>
                            </a:rPr>
                            <m:t>−2</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2</m:t>
                              </m:r>
                            </m:sup>
                          </m:sSup>
                          <m:r>
                            <a:rPr lang="en-US" sz="1000" b="0" i="1" smtClean="0">
                              <a:solidFill>
                                <a:schemeClr val="tx1"/>
                              </a:solidFill>
                              <a:latin typeface="Cambria Math"/>
                            </a:rPr>
                            <m:t>+</m:t>
                          </m:r>
                          <m:r>
                            <a:rPr lang="en-US" sz="1000" b="0" i="1" smtClean="0">
                              <a:solidFill>
                                <a:schemeClr val="tx1"/>
                              </a:solidFill>
                              <a:latin typeface="Cambria Math"/>
                            </a:rPr>
                            <m:t>𝑡</m:t>
                          </m:r>
                        </m:e>
                      </m:d>
                      <m:sSub>
                        <m:sSubPr>
                          <m:ctrlPr>
                            <a:rPr lang="en-US" sz="1000" b="0" i="1" smtClean="0">
                              <a:solidFill>
                                <a:schemeClr val="tx1"/>
                              </a:solidFill>
                              <a:latin typeface="Cambria Math"/>
                            </a:rPr>
                          </m:ctrlPr>
                        </m:sSubPr>
                        <m:e>
                          <m:r>
                            <a:rPr lang="en-US" sz="1000" b="0" i="1" smtClean="0">
                              <a:solidFill>
                                <a:schemeClr val="tx1"/>
                              </a:solidFill>
                              <a:latin typeface="Cambria Math"/>
                            </a:rPr>
                            <m:t>𝑚</m:t>
                          </m:r>
                        </m:e>
                        <m:sub>
                          <m:r>
                            <a:rPr lang="en-US" sz="1000" b="0" i="1" smtClean="0">
                              <a:solidFill>
                                <a:schemeClr val="tx1"/>
                              </a:solidFill>
                              <a:latin typeface="Cambria Math"/>
                            </a:rPr>
                            <m:t>0</m:t>
                          </m:r>
                        </m:sub>
                      </m:sSub>
                      <m:r>
                        <a:rPr lang="en-US" sz="1000" b="0" i="1" smtClean="0">
                          <a:solidFill>
                            <a:schemeClr val="tx1"/>
                          </a:solidFill>
                          <a:latin typeface="Cambria Math"/>
                        </a:rPr>
                        <m:t>+(−2</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3</m:t>
                          </m:r>
                        </m:sup>
                      </m:sSup>
                      <m:r>
                        <a:rPr lang="en-US" sz="1000" b="0" i="1" smtClean="0">
                          <a:solidFill>
                            <a:schemeClr val="tx1"/>
                          </a:solidFill>
                          <a:latin typeface="Cambria Math"/>
                        </a:rPr>
                        <m:t>+3</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2</m:t>
                          </m:r>
                        </m:sup>
                      </m:sSup>
                      <m:r>
                        <a:rPr lang="en-US" sz="1000" b="0" i="1" smtClean="0">
                          <a:solidFill>
                            <a:schemeClr val="tx1"/>
                          </a:solidFill>
                          <a:latin typeface="Cambria Math"/>
                        </a:rPr>
                        <m:t>)</m:t>
                      </m:r>
                      <m:sSub>
                        <m:sSubPr>
                          <m:ctrlPr>
                            <a:rPr lang="en-US" sz="1000" b="0" i="1" smtClean="0">
                              <a:solidFill>
                                <a:schemeClr val="tx1"/>
                              </a:solidFill>
                              <a:latin typeface="Cambria Math"/>
                            </a:rPr>
                          </m:ctrlPr>
                        </m:sSubPr>
                        <m:e>
                          <m:r>
                            <a:rPr lang="en-US" sz="1000" b="0" i="1" smtClean="0">
                              <a:solidFill>
                                <a:schemeClr val="tx1"/>
                              </a:solidFill>
                              <a:latin typeface="Cambria Math"/>
                            </a:rPr>
                            <m:t>𝑝</m:t>
                          </m:r>
                        </m:e>
                        <m:sub>
                          <m:r>
                            <a:rPr lang="en-US" sz="1000" b="0" i="1" smtClean="0">
                              <a:solidFill>
                                <a:schemeClr val="tx1"/>
                              </a:solidFill>
                              <a:latin typeface="Cambria Math"/>
                            </a:rPr>
                            <m:t>1</m:t>
                          </m:r>
                        </m:sub>
                      </m:sSub>
                      <m:r>
                        <a:rPr lang="en-US" sz="1000" b="0" i="1" smtClean="0">
                          <a:solidFill>
                            <a:schemeClr val="tx1"/>
                          </a:solidFill>
                          <a:latin typeface="Cambria Math"/>
                        </a:rPr>
                        <m:t>+(</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3</m:t>
                          </m:r>
                        </m:sup>
                      </m:sSup>
                      <m:r>
                        <a:rPr lang="en-US" sz="1000" b="0" i="1" smtClean="0">
                          <a:solidFill>
                            <a:schemeClr val="tx1"/>
                          </a:solidFill>
                          <a:latin typeface="Cambria Math"/>
                        </a:rPr>
                        <m:t>−</m:t>
                      </m:r>
                      <m:sSup>
                        <m:sSupPr>
                          <m:ctrlPr>
                            <a:rPr lang="en-US" sz="1000" b="0" i="1" smtClean="0">
                              <a:solidFill>
                                <a:schemeClr val="tx1"/>
                              </a:solidFill>
                              <a:latin typeface="Cambria Math"/>
                            </a:rPr>
                          </m:ctrlPr>
                        </m:sSupPr>
                        <m:e>
                          <m:r>
                            <a:rPr lang="en-US" sz="1000" b="0" i="1" smtClean="0">
                              <a:solidFill>
                                <a:schemeClr val="tx1"/>
                              </a:solidFill>
                              <a:latin typeface="Cambria Math"/>
                            </a:rPr>
                            <m:t>𝑡</m:t>
                          </m:r>
                        </m:e>
                        <m:sup>
                          <m:r>
                            <a:rPr lang="en-US" sz="1000" b="0" i="1" smtClean="0">
                              <a:solidFill>
                                <a:schemeClr val="tx1"/>
                              </a:solidFill>
                              <a:latin typeface="Cambria Math"/>
                            </a:rPr>
                            <m:t>2</m:t>
                          </m:r>
                        </m:sup>
                      </m:sSup>
                      <m:r>
                        <a:rPr lang="en-US" sz="1000" b="0" i="1" smtClean="0">
                          <a:solidFill>
                            <a:schemeClr val="tx1"/>
                          </a:solidFill>
                          <a:latin typeface="Cambria Math"/>
                        </a:rPr>
                        <m:t>)</m:t>
                      </m:r>
                      <m:sSub>
                        <m:sSubPr>
                          <m:ctrlPr>
                            <a:rPr lang="en-US" sz="1000" b="0" i="1" smtClean="0">
                              <a:solidFill>
                                <a:schemeClr val="tx1"/>
                              </a:solidFill>
                              <a:latin typeface="Cambria Math"/>
                            </a:rPr>
                          </m:ctrlPr>
                        </m:sSubPr>
                        <m:e>
                          <m:r>
                            <a:rPr lang="en-US" sz="1000" b="0" i="1" smtClean="0">
                              <a:solidFill>
                                <a:schemeClr val="tx1"/>
                              </a:solidFill>
                              <a:latin typeface="Cambria Math"/>
                            </a:rPr>
                            <m:t>𝑚</m:t>
                          </m:r>
                        </m:e>
                        <m:sub>
                          <m:r>
                            <a:rPr lang="en-US" sz="1000" b="0" i="1" smtClean="0">
                              <a:solidFill>
                                <a:schemeClr val="tx1"/>
                              </a:solidFill>
                              <a:latin typeface="Cambria Math"/>
                            </a:rPr>
                            <m:t>1</m:t>
                          </m:r>
                        </m:sub>
                      </m:sSub>
                    </m:oMath>
                  </m:oMathPara>
                </a14:m>
                <a:endParaRPr lang="en-US" sz="1000" dirty="0">
                  <a:solidFill>
                    <a:schemeClr val="tx1"/>
                  </a:solidFill>
                </a:endParaRPr>
              </a:p>
              <a:p>
                <a:endParaRPr lang="en-US" sz="1000"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190874" y="1657350"/>
                <a:ext cx="2371726" cy="2383601"/>
              </a:xfrm>
              <a:prstGeom prst="rect">
                <a:avLst/>
              </a:prstGeom>
              <a:blipFill rotWithShape="1">
                <a:blip r:embed="rId5"/>
                <a:stretch>
                  <a:fillRect/>
                </a:stretch>
              </a:blipFill>
            </p:spPr>
            <p:txBody>
              <a:bodyPr/>
              <a:lstStyle/>
              <a:p>
                <a:r>
                  <a:rPr lang="en-US">
                    <a:noFill/>
                  </a:rPr>
                  <a:t> </a:t>
                </a:r>
              </a:p>
            </p:txBody>
          </p:sp>
        </mc:Fallback>
      </mc:AlternateContent>
      <p:sp>
        <p:nvSpPr>
          <p:cNvPr id="11" name="Title 10"/>
          <p:cNvSpPr>
            <a:spLocks noGrp="1"/>
          </p:cNvSpPr>
          <p:nvPr>
            <p:ph type="title"/>
          </p:nvPr>
        </p:nvSpPr>
        <p:spPr/>
        <p:txBody>
          <a:bodyPr/>
          <a:lstStyle/>
          <a:p>
            <a:r>
              <a:rPr lang="en-US" dirty="0"/>
              <a:t>Distortion Compensation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3350"/>
            <a:ext cx="7772400" cy="4857750"/>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954885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2895600" y="2724150"/>
            <a:ext cx="6096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27651"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52550"/>
            <a:ext cx="22034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36675"/>
            <a:ext cx="22098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a:off x="5257800" y="2724150"/>
            <a:ext cx="6096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Distortion Compensation</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5256" y="2066925"/>
            <a:ext cx="1157744" cy="145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p:txBody>
          <a:bodyPr/>
          <a:lstStyle/>
          <a:p>
            <a:r>
              <a:rPr lang="en-US" altLang="en-US" sz="2800" dirty="0" err="1" smtClean="0"/>
              <a:t>DistortionCoordinates_t</a:t>
            </a:r>
            <a:r>
              <a:rPr lang="en-US" altLang="en-US" sz="2800" dirty="0" smtClean="0"/>
              <a:t> </a:t>
            </a:r>
            <a:r>
              <a:rPr lang="en-US" altLang="en-US" sz="2800" dirty="0" err="1" smtClean="0"/>
              <a:t>ComputeDistortion</a:t>
            </a:r>
            <a:r>
              <a:rPr lang="en-US" altLang="en-US" sz="2800" dirty="0" smtClean="0"/>
              <a:t>( </a:t>
            </a:r>
            <a:r>
              <a:rPr lang="en-US" altLang="en-US" sz="2800" dirty="0" err="1" smtClean="0"/>
              <a:t>Hmd_Eye</a:t>
            </a:r>
            <a:r>
              <a:rPr lang="en-US" altLang="en-US" sz="2800" dirty="0" smtClean="0"/>
              <a:t> </a:t>
            </a:r>
            <a:r>
              <a:rPr lang="en-US" altLang="en-US" sz="2800" dirty="0" err="1" smtClean="0"/>
              <a:t>eEye</a:t>
            </a:r>
            <a:r>
              <a:rPr lang="en-US" altLang="en-US" sz="2800" dirty="0" smtClean="0"/>
              <a:t>, </a:t>
            </a:r>
          </a:p>
          <a:p>
            <a:r>
              <a:rPr lang="en-US" altLang="en-US" sz="2800" dirty="0" smtClean="0"/>
              <a:t>	float </a:t>
            </a:r>
            <a:r>
              <a:rPr lang="en-US" altLang="en-US" sz="2800" dirty="0" err="1" smtClean="0"/>
              <a:t>fU</a:t>
            </a:r>
            <a:r>
              <a:rPr lang="en-US" altLang="en-US" sz="2800" dirty="0" smtClean="0"/>
              <a:t>, </a:t>
            </a:r>
          </a:p>
          <a:p>
            <a:r>
              <a:rPr lang="en-US" altLang="en-US" sz="2800" dirty="0" smtClean="0"/>
              <a:t>	float </a:t>
            </a:r>
            <a:r>
              <a:rPr lang="en-US" altLang="en-US" sz="2800" dirty="0" err="1" smtClean="0"/>
              <a:t>fV</a:t>
            </a:r>
            <a:r>
              <a:rPr lang="en-US" altLang="en-US" sz="2800" dirty="0" smtClean="0"/>
              <a:t> );</a:t>
            </a:r>
            <a:endParaRPr lang="en-US" altLang="en-US" dirty="0" smtClean="0"/>
          </a:p>
        </p:txBody>
      </p:sp>
      <p:sp>
        <p:nvSpPr>
          <p:cNvPr id="28675" name="Title 2"/>
          <p:cNvSpPr>
            <a:spLocks noGrp="1"/>
          </p:cNvSpPr>
          <p:nvPr>
            <p:ph type="title"/>
          </p:nvPr>
        </p:nvSpPr>
        <p:spPr/>
        <p:txBody>
          <a:bodyPr/>
          <a:lstStyle/>
          <a:p>
            <a:r>
              <a:rPr lang="en-US" altLang="en-US" smtClean="0"/>
              <a:t>Distortion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VR in Steamworks</a:t>
            </a:r>
          </a:p>
        </p:txBody>
      </p:sp>
      <p:sp>
        <p:nvSpPr>
          <p:cNvPr id="29699" name="Content Placeholder 2"/>
          <p:cNvSpPr>
            <a:spLocks noGrp="1"/>
          </p:cNvSpPr>
          <p:nvPr>
            <p:ph idx="1"/>
          </p:nvPr>
        </p:nvSpPr>
        <p:spPr/>
        <p:txBody>
          <a:bodyPr/>
          <a:lstStyle/>
          <a:p>
            <a:pPr>
              <a:buFontTx/>
              <a:buChar char="•"/>
            </a:pPr>
            <a:r>
              <a:rPr lang="en-US" altLang="en-US" smtClean="0"/>
              <a:t>Display geometry</a:t>
            </a:r>
          </a:p>
          <a:p>
            <a:pPr>
              <a:buFontTx/>
              <a:buChar char="•"/>
            </a:pPr>
            <a:r>
              <a:rPr lang="en-US" altLang="en-US" smtClean="0"/>
              <a:t>Distortion compensation</a:t>
            </a:r>
          </a:p>
          <a:p>
            <a:pPr>
              <a:buFontTx/>
              <a:buChar char="•"/>
            </a:pPr>
            <a:r>
              <a:rPr lang="en-US" altLang="en-US" b="1" smtClean="0"/>
              <a:t>Head tracking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p:txBody>
          <a:bodyPr/>
          <a:lstStyle/>
          <a:p>
            <a:r>
              <a:rPr lang="en-US" altLang="en-US" sz="2800" dirty="0" err="1" smtClean="0"/>
              <a:t>bool</a:t>
            </a:r>
            <a:r>
              <a:rPr lang="en-US" altLang="en-US" sz="2800" dirty="0" smtClean="0"/>
              <a:t> </a:t>
            </a:r>
            <a:r>
              <a:rPr lang="en-US" altLang="en-US" sz="2800" dirty="0" err="1" smtClean="0"/>
              <a:t>GetWorldFromHeadPose</a:t>
            </a:r>
            <a:r>
              <a:rPr lang="en-US" altLang="en-US" sz="2800" dirty="0" smtClean="0"/>
              <a:t>( </a:t>
            </a:r>
          </a:p>
          <a:p>
            <a:r>
              <a:rPr lang="en-US" altLang="en-US" sz="2800" dirty="0" smtClean="0"/>
              <a:t>	float </a:t>
            </a:r>
            <a:r>
              <a:rPr lang="en-US" altLang="en-US" sz="2800" dirty="0" err="1" smtClean="0"/>
              <a:t>fPredictedSecondsFromNow</a:t>
            </a:r>
            <a:r>
              <a:rPr lang="en-US" altLang="en-US" sz="2800" dirty="0" smtClean="0"/>
              <a:t>, HmdMatrix34_t *</a:t>
            </a:r>
            <a:r>
              <a:rPr lang="en-US" altLang="en-US" sz="2800" dirty="0" err="1" smtClean="0"/>
              <a:t>pmPose</a:t>
            </a:r>
            <a:r>
              <a:rPr lang="en-US" altLang="en-US" sz="2800" dirty="0" smtClean="0"/>
              <a:t>, </a:t>
            </a:r>
            <a:r>
              <a:rPr lang="en-US" altLang="en-US" sz="2800" dirty="0" err="1" smtClean="0"/>
              <a:t>HmdTrackingResult</a:t>
            </a:r>
            <a:r>
              <a:rPr lang="en-US" altLang="en-US" sz="2800" dirty="0" smtClean="0"/>
              <a:t> *</a:t>
            </a:r>
            <a:r>
              <a:rPr lang="en-US" altLang="en-US" sz="2800" dirty="0" err="1" smtClean="0"/>
              <a:t>peResult</a:t>
            </a:r>
            <a:r>
              <a:rPr lang="en-US" altLang="en-US" sz="2800" dirty="0" smtClean="0"/>
              <a:t> );</a:t>
            </a:r>
            <a:endParaRPr lang="en-US" altLang="en-US" dirty="0" smtClean="0"/>
          </a:p>
        </p:txBody>
      </p:sp>
      <p:sp>
        <p:nvSpPr>
          <p:cNvPr id="30723" name="Title 2"/>
          <p:cNvSpPr>
            <a:spLocks noGrp="1"/>
          </p:cNvSpPr>
          <p:nvPr>
            <p:ph type="title"/>
          </p:nvPr>
        </p:nvSpPr>
        <p:spPr/>
        <p:txBody>
          <a:bodyPr/>
          <a:lstStyle/>
          <a:p>
            <a:r>
              <a:rPr lang="en-US" altLang="en-US" smtClean="0"/>
              <a:t>Head tracking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Head Tracking</a:t>
            </a:r>
            <a:endParaRPr lang="en-US" dirty="0"/>
          </a:p>
        </p:txBody>
      </p:sp>
      <p:sp>
        <p:nvSpPr>
          <p:cNvPr id="2" name="Content Placeholder 1"/>
          <p:cNvSpPr>
            <a:spLocks noGrp="1"/>
          </p:cNvSpPr>
          <p:nvPr>
            <p:ph idx="1"/>
          </p:nvPr>
        </p:nvSpPr>
        <p:spPr/>
        <p:txBody>
          <a:bodyPr/>
          <a:lstStyle/>
          <a:p>
            <a:endParaRPr lang="en-US"/>
          </a:p>
        </p:txBody>
      </p:sp>
      <p:pic>
        <p:nvPicPr>
          <p:cNvPr id="15362" name="Picture 55"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34" y="1211050"/>
            <a:ext cx="6080682" cy="34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447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Head Tracking</a:t>
            </a:r>
            <a:endParaRPr lang="en-US" dirty="0"/>
          </a:p>
        </p:txBody>
      </p:sp>
      <p:pic>
        <p:nvPicPr>
          <p:cNvPr id="4" name="Picture 2" descr="image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641" y="1085850"/>
            <a:ext cx="631466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13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p:cNvSpPr>
            <a:spLocks noGrp="1"/>
          </p:cNvSpPr>
          <p:nvPr>
            <p:ph idx="1"/>
          </p:nvPr>
        </p:nvSpPr>
        <p:spPr/>
        <p:txBody>
          <a:bodyPr/>
          <a:lstStyle/>
          <a:p>
            <a:r>
              <a:rPr lang="en-US" altLang="en-US" sz="2800" dirty="0" smtClean="0"/>
              <a:t>void </a:t>
            </a:r>
            <a:r>
              <a:rPr lang="en-US" altLang="en-US" sz="2800" dirty="0" err="1" smtClean="0"/>
              <a:t>ZeroTracker</a:t>
            </a:r>
            <a:r>
              <a:rPr lang="en-US" altLang="en-US" sz="2800" dirty="0" smtClean="0"/>
              <a:t>();</a:t>
            </a:r>
            <a:endParaRPr lang="en-US" altLang="en-US" dirty="0" smtClean="0"/>
          </a:p>
        </p:txBody>
      </p:sp>
      <p:sp>
        <p:nvSpPr>
          <p:cNvPr id="31747" name="Title 2"/>
          <p:cNvSpPr>
            <a:spLocks noGrp="1"/>
          </p:cNvSpPr>
          <p:nvPr>
            <p:ph type="title"/>
          </p:nvPr>
        </p:nvSpPr>
        <p:spPr/>
        <p:txBody>
          <a:bodyPr/>
          <a:lstStyle/>
          <a:p>
            <a:r>
              <a:rPr lang="en-US" altLang="en-US" smtClean="0"/>
              <a:t>Head tracking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VR in Steamworks</a:t>
            </a:r>
          </a:p>
        </p:txBody>
      </p:sp>
      <p:sp>
        <p:nvSpPr>
          <p:cNvPr id="32771" name="Content Placeholder 2"/>
          <p:cNvSpPr>
            <a:spLocks noGrp="1"/>
          </p:cNvSpPr>
          <p:nvPr>
            <p:ph idx="1"/>
          </p:nvPr>
        </p:nvSpPr>
        <p:spPr/>
        <p:txBody>
          <a:bodyPr/>
          <a:lstStyle/>
          <a:p>
            <a:pPr>
              <a:buFontTx/>
              <a:buChar char="•"/>
            </a:pPr>
            <a:r>
              <a:rPr lang="en-US" altLang="en-US" smtClean="0"/>
              <a:t>Display geometry</a:t>
            </a:r>
          </a:p>
          <a:p>
            <a:pPr>
              <a:buFontTx/>
              <a:buChar char="•"/>
            </a:pPr>
            <a:r>
              <a:rPr lang="en-US" altLang="en-US" smtClean="0"/>
              <a:t>Distortion compensation</a:t>
            </a:r>
          </a:p>
          <a:p>
            <a:pPr>
              <a:buFontTx/>
              <a:buChar char="•"/>
            </a:pPr>
            <a:r>
              <a:rPr lang="en-US" altLang="en-US" smtClean="0"/>
              <a:t>Head tracking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mtClean="0"/>
              <a:t>VR in the Steam Store</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1733550"/>
            <a:ext cx="4700953" cy="1420952"/>
          </a:xfrm>
        </p:spPr>
      </p:pic>
    </p:spTree>
    <p:extLst>
      <p:ext uri="{BB962C8B-B14F-4D97-AF65-F5344CB8AC3E}">
        <p14:creationId xmlns:p14="http://schemas.microsoft.com/office/powerpoint/2010/main" val="4248453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0344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gin_3d_animated.wmv">
            <a:hlinkClick r:id="" action="ppaction://media"/>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p:spPr>
      </p:pic>
    </p:spTree>
    <p:extLst>
      <p:ext uri="{BB962C8B-B14F-4D97-AF65-F5344CB8AC3E}">
        <p14:creationId xmlns:p14="http://schemas.microsoft.com/office/powerpoint/2010/main" val="15740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a:t>
            </a:r>
            <a:endParaRPr lang="en-US" dirty="0"/>
          </a:p>
        </p:txBody>
      </p:sp>
      <p:sp>
        <p:nvSpPr>
          <p:cNvPr id="3" name="Text Placeholder 2"/>
          <p:cNvSpPr>
            <a:spLocks noGrp="1"/>
          </p:cNvSpPr>
          <p:nvPr>
            <p:ph type="body" idx="1"/>
          </p:nvPr>
        </p:nvSpPr>
        <p:spPr/>
        <p:txBody>
          <a:bodyPr/>
          <a:lstStyle/>
          <a:p>
            <a:r>
              <a:rPr lang="en-US" dirty="0" smtClean="0"/>
              <a:t>Within a few weeks</a:t>
            </a:r>
            <a:endParaRPr lang="en-US" dirty="0"/>
          </a:p>
        </p:txBody>
      </p:sp>
    </p:spTree>
    <p:extLst>
      <p:ext uri="{BB962C8B-B14F-4D97-AF65-F5344CB8AC3E}">
        <p14:creationId xmlns:p14="http://schemas.microsoft.com/office/powerpoint/2010/main" val="25008710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SDD_Title-slide_bk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2514600" y="1657350"/>
            <a:ext cx="6019800" cy="2209800"/>
          </a:xfrm>
        </p:spPr>
        <p:txBody>
          <a:bodyPr rtlCol="0">
            <a:normAutofit fontScale="90000"/>
          </a:bodyPr>
          <a:lstStyle/>
          <a:p>
            <a:pPr eaLnBrk="1" fontAlgn="auto" hangingPunct="1">
              <a:defRPr/>
            </a:pPr>
            <a:r>
              <a:rPr lang="en-US" sz="3500" dirty="0" smtClean="0">
                <a:solidFill>
                  <a:srgbClr val="FFFFFF"/>
                </a:solidFill>
                <a:ea typeface="+mj-ea"/>
                <a:cs typeface="Arial" charset="0"/>
                <a:sym typeface="Arial" charset="0"/>
              </a:rPr>
              <a:t>Joe Ludwig</a:t>
            </a:r>
            <a:br>
              <a:rPr lang="en-US" sz="3500" dirty="0" smtClean="0">
                <a:solidFill>
                  <a:srgbClr val="FFFFFF"/>
                </a:solidFill>
                <a:ea typeface="+mj-ea"/>
                <a:cs typeface="Arial" charset="0"/>
                <a:sym typeface="Arial" charset="0"/>
              </a:rPr>
            </a:br>
            <a:r>
              <a:rPr lang="en-US" sz="2400" dirty="0" smtClean="0">
                <a:solidFill>
                  <a:srgbClr val="FFFFFF"/>
                </a:solidFill>
                <a:ea typeface="+mj-ea"/>
                <a:cs typeface="Arial" charset="0"/>
                <a:sym typeface="Arial" charset="0"/>
              </a:rPr>
              <a:t>joe@valvesoftware.com</a:t>
            </a:r>
            <a:br>
              <a:rPr lang="en-US" sz="2400" dirty="0" smtClean="0">
                <a:solidFill>
                  <a:srgbClr val="FFFFFF"/>
                </a:solidFill>
                <a:ea typeface="+mj-ea"/>
                <a:cs typeface="Arial" charset="0"/>
                <a:sym typeface="Arial" charset="0"/>
              </a:rPr>
            </a:br>
            <a:r>
              <a:rPr lang="en-US" sz="2400" dirty="0">
                <a:solidFill>
                  <a:srgbClr val="FFFFFF"/>
                </a:solidFill>
                <a:ea typeface="+mj-ea"/>
                <a:cs typeface="Arial" charset="0"/>
                <a:sym typeface="Arial" charset="0"/>
              </a:rPr>
              <a:t/>
            </a:r>
            <a:br>
              <a:rPr lang="en-US" sz="2400" dirty="0">
                <a:solidFill>
                  <a:srgbClr val="FFFFFF"/>
                </a:solidFill>
                <a:ea typeface="+mj-ea"/>
                <a:cs typeface="Arial" charset="0"/>
                <a:sym typeface="Arial" charset="0"/>
              </a:rPr>
            </a:br>
            <a:r>
              <a:rPr lang="en-US" sz="2400" cap="none" dirty="0">
                <a:solidFill>
                  <a:srgbClr val="FFFFFF"/>
                </a:solidFill>
                <a:latin typeface="+mn-lt"/>
                <a:ea typeface="+mj-ea"/>
                <a:cs typeface="Arial" charset="0"/>
                <a:sym typeface="Arial" charset="0"/>
              </a:rPr>
              <a:t>http://tinyurl.com/steamworksvr</a:t>
            </a:r>
            <a:r>
              <a:rPr lang="en-US" sz="2400" cap="none" dirty="0" smtClean="0">
                <a:solidFill>
                  <a:srgbClr val="FFFFFF"/>
                </a:solidFill>
                <a:latin typeface="+mn-lt"/>
                <a:ea typeface="+mj-ea"/>
                <a:cs typeface="Arial" charset="0"/>
                <a:sym typeface="Arial" charset="0"/>
              </a:rPr>
              <a:t/>
            </a:r>
            <a:br>
              <a:rPr lang="en-US" sz="2400" cap="none" dirty="0" smtClean="0">
                <a:solidFill>
                  <a:srgbClr val="FFFFFF"/>
                </a:solidFill>
                <a:latin typeface="+mn-lt"/>
                <a:ea typeface="+mj-ea"/>
                <a:cs typeface="Arial" charset="0"/>
                <a:sym typeface="Arial" charset="0"/>
              </a:rPr>
            </a:br>
            <a:r>
              <a:rPr lang="en-US" sz="2400" cap="none" dirty="0" smtClean="0">
                <a:solidFill>
                  <a:srgbClr val="FFFFFF"/>
                </a:solidFill>
                <a:latin typeface="+mn-lt"/>
                <a:ea typeface="+mj-ea"/>
                <a:cs typeface="Arial" charset="0"/>
                <a:sym typeface="Arial" charset="0"/>
              </a:rPr>
              <a:t>http://tinyurl.com/tf2vrslides</a:t>
            </a:r>
            <a:r>
              <a:rPr lang="en-US" sz="2400" dirty="0" smtClean="0">
                <a:solidFill>
                  <a:srgbClr val="FFFFFF"/>
                </a:solidFill>
                <a:ea typeface="+mj-ea"/>
                <a:cs typeface="Arial" charset="0"/>
                <a:sym typeface="Arial" charset="0"/>
              </a:rPr>
              <a:t/>
            </a:r>
            <a:br>
              <a:rPr lang="en-US" sz="2400" dirty="0" smtClean="0">
                <a:solidFill>
                  <a:srgbClr val="FFFFFF"/>
                </a:solidFill>
                <a:ea typeface="+mj-ea"/>
                <a:cs typeface="Arial" charset="0"/>
                <a:sym typeface="Arial" charset="0"/>
              </a:rPr>
            </a:br>
            <a:r>
              <a:rPr lang="en-US" sz="2400" cap="none" dirty="0" smtClean="0">
                <a:solidFill>
                  <a:srgbClr val="FFFFFF"/>
                </a:solidFill>
                <a:latin typeface="+mn-lt"/>
                <a:ea typeface="+mj-ea"/>
                <a:cs typeface="Arial" charset="0"/>
                <a:sym typeface="Arial" charset="0"/>
              </a:rPr>
              <a:t>http://</a:t>
            </a:r>
            <a:r>
              <a:rPr lang="en-US" sz="2400" cap="none" dirty="0">
                <a:solidFill>
                  <a:srgbClr val="FFFFFF"/>
                </a:solidFill>
                <a:latin typeface="+mn-lt"/>
                <a:ea typeface="+mj-ea"/>
                <a:cs typeface="Arial" charset="0"/>
                <a:sym typeface="Arial" charset="0"/>
              </a:rPr>
              <a:t>tinyurl.com/steamvrhub</a:t>
            </a:r>
            <a:r>
              <a:rPr lang="en-US" sz="2400" dirty="0" smtClean="0">
                <a:solidFill>
                  <a:srgbClr val="FFFFFF"/>
                </a:solidFill>
                <a:latin typeface="+mn-lt"/>
                <a:ea typeface="+mj-ea"/>
                <a:cs typeface="Arial" charset="0"/>
                <a:sym typeface="Arial" charset="0"/>
              </a:rPr>
              <a:t/>
            </a:r>
            <a:br>
              <a:rPr lang="en-US" sz="2400" dirty="0" smtClean="0">
                <a:solidFill>
                  <a:srgbClr val="FFFFFF"/>
                </a:solidFill>
                <a:latin typeface="+mn-lt"/>
                <a:ea typeface="+mj-ea"/>
                <a:cs typeface="Arial" charset="0"/>
                <a:sym typeface="Arial" charset="0"/>
              </a:rPr>
            </a:br>
            <a:r>
              <a:rPr lang="en-US" sz="2300" dirty="0" smtClean="0">
                <a:solidFill>
                  <a:srgbClr val="FFFFFF"/>
                </a:solidFill>
                <a:ea typeface="+mj-ea"/>
                <a:cs typeface="Arial" charset="0"/>
                <a:sym typeface="Arial" charset="0"/>
              </a:rPr>
              <a:t/>
            </a:r>
            <a:br>
              <a:rPr lang="en-US" sz="2300" dirty="0" smtClean="0">
                <a:solidFill>
                  <a:srgbClr val="FFFFFF"/>
                </a:solidFill>
                <a:ea typeface="+mj-ea"/>
                <a:cs typeface="Arial" charset="0"/>
                <a:sym typeface="Arial" charset="0"/>
              </a:rPr>
            </a:br>
            <a:endParaRPr lang="en-US" dirty="0" smtClean="0">
              <a:ea typeface="+mj-ea"/>
              <a:cs typeface="+mj-cs"/>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4098" name="Picture 2" descr="\\fileserver\user\EricH\4You\4Joe\ToVRify\02-store option_3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2" y="19050"/>
            <a:ext cx="9087558" cy="511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09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5122" name="Picture 2" descr="\\fileserver\user\EricH\4You\4Joe\ToVRify\03-library_3d.png"/>
          <p:cNvPicPr>
            <a:picLocks noChangeAspect="1" noChangeArrowheads="1"/>
          </p:cNvPicPr>
          <p:nvPr/>
        </p:nvPicPr>
        <p:blipFill rotWithShape="1">
          <a:blip r:embed="rId3">
            <a:extLst>
              <a:ext uri="{28A0092B-C50C-407E-A947-70E740481C1C}">
                <a14:useLocalDpi xmlns:a14="http://schemas.microsoft.com/office/drawing/2010/main" val="0"/>
              </a:ext>
            </a:extLst>
          </a:blip>
          <a:srcRect l="4154" r="5745"/>
          <a:stretch/>
        </p:blipFill>
        <p:spPr bwMode="auto">
          <a:xfrm>
            <a:off x="373380" y="-3810"/>
            <a:ext cx="8244840" cy="514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66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
            <a:ext cx="8249746"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1102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321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912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Main Conten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5536</TotalTime>
  <Words>3593</Words>
  <Application>Microsoft Office PowerPoint</Application>
  <PresentationFormat>On-screen Show (16:9)</PresentationFormat>
  <Paragraphs>241</Paragraphs>
  <Slides>51</Slides>
  <Notes>51</Notes>
  <HiddenSlides>0</HiddenSlides>
  <MMClips>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Main Content</vt:lpstr>
      <vt:lpstr>Joe Ludwig Valve  Virtual Reality and Steam</vt:lpstr>
      <vt:lpstr>VR and Steam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Nice Mockups. What actually works?</vt:lpstr>
      <vt:lpstr>PowerPoint Presentation</vt:lpstr>
      <vt:lpstr>PowerPoint Presentation</vt:lpstr>
      <vt:lpstr>PowerPoint Presentation</vt:lpstr>
      <vt:lpstr>VR and Steam</vt:lpstr>
      <vt:lpstr>VR Mode in Steam</vt:lpstr>
      <vt:lpstr>PowerPoint Presentation</vt:lpstr>
      <vt:lpstr>VR in Steamworks</vt:lpstr>
      <vt:lpstr>Future Proofing</vt:lpstr>
      <vt:lpstr>Future Hardware</vt:lpstr>
      <vt:lpstr>Future Software</vt:lpstr>
      <vt:lpstr>One Device, multiple apps</vt:lpstr>
      <vt:lpstr>Traditional Shared Hardware</vt:lpstr>
      <vt:lpstr>Shared VR Hardware</vt:lpstr>
      <vt:lpstr>VR in Steamworks</vt:lpstr>
      <vt:lpstr>Display Geometry</vt:lpstr>
      <vt:lpstr>Display Geometry</vt:lpstr>
      <vt:lpstr>Display Geometry</vt:lpstr>
      <vt:lpstr>Display Geometry</vt:lpstr>
      <vt:lpstr>Display Geometry</vt:lpstr>
      <vt:lpstr>Display Geometry</vt:lpstr>
      <vt:lpstr>Display Geometry</vt:lpstr>
      <vt:lpstr>Display Geometry</vt:lpstr>
      <vt:lpstr>Display Geometry</vt:lpstr>
      <vt:lpstr>VR in Steamworks</vt:lpstr>
      <vt:lpstr>Distortion Compensation</vt:lpstr>
      <vt:lpstr>Distortion Compensation</vt:lpstr>
      <vt:lpstr>Distortion Compensation</vt:lpstr>
      <vt:lpstr>Distortion</vt:lpstr>
      <vt:lpstr>VR in Steamworks</vt:lpstr>
      <vt:lpstr>Head tracking</vt:lpstr>
      <vt:lpstr>Head Tracking</vt:lpstr>
      <vt:lpstr>Head Tracking</vt:lpstr>
      <vt:lpstr>Head tracking</vt:lpstr>
      <vt:lpstr>VR in Steamworks</vt:lpstr>
      <vt:lpstr>VR in the Steam Store</vt:lpstr>
      <vt:lpstr>When?</vt:lpstr>
      <vt:lpstr>When?</vt:lpstr>
      <vt:lpstr>Joe Ludwig joe@valvesoftware.com  http://tinyurl.com/steamworksvr http://tinyurl.com/tf2vrslides http://tinyurl.com/steamvrhub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FIRSTNAME LASTNAME COMPANY  Session Title</dc:title>
  <dc:creator>Joe Ludwig</dc:creator>
  <cp:lastModifiedBy>Justin Yorke</cp:lastModifiedBy>
  <cp:revision>113</cp:revision>
  <dcterms:modified xsi:type="dcterms:W3CDTF">2014-02-11T01:13:13Z</dcterms:modified>
</cp:coreProperties>
</file>